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6"/>
  </p:notesMasterIdLst>
  <p:sldIdLst>
    <p:sldId id="405" r:id="rId6"/>
    <p:sldId id="406" r:id="rId7"/>
    <p:sldId id="413" r:id="rId8"/>
    <p:sldId id="404" r:id="rId9"/>
    <p:sldId id="359" r:id="rId10"/>
    <p:sldId id="409" r:id="rId11"/>
    <p:sldId id="407" r:id="rId12"/>
    <p:sldId id="370" r:id="rId13"/>
    <p:sldId id="371" r:id="rId14"/>
    <p:sldId id="367"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ssaretti, Joe (MCSS)" initials="JP" lastIdx="3" clrIdx="0"/>
  <p:cmAuthor id="1" name="Chevalier, Carmen (CSS)" initials="CC(" lastIdx="6" clrIdx="1"/>
  <p:cmAuthor id="2" name="Mercer, Imogen (MCSS)" initials="MI(" lastIdx="8"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6D8D8"/>
    <a:srgbClr val="F05A2A"/>
    <a:srgbClr val="FFFF66"/>
    <a:srgbClr val="F2B800"/>
    <a:srgbClr val="FFFF00"/>
    <a:srgbClr val="5758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52" autoAdjust="0"/>
    <p:restoredTop sz="97647" autoAdjust="0"/>
  </p:normalViewPr>
  <p:slideViewPr>
    <p:cSldViewPr>
      <p:cViewPr>
        <p:scale>
          <a:sx n="79" d="100"/>
          <a:sy n="79" d="100"/>
        </p:scale>
        <p:origin x="-1891" y="-235"/>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1CEFC3E-A9DE-4AE2-8282-1369BDE8868C}" type="datetimeFigureOut">
              <a:rPr lang="en-CA" smtClean="0"/>
              <a:t>01/06/2018</a:t>
            </a:fld>
            <a:endParaRPr lang="en-CA"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CA"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BB23B61-BC8F-44FC-AEAA-9A969C2E26C2}" type="slidenum">
              <a:rPr lang="en-CA" smtClean="0"/>
              <a:t>‹#›</a:t>
            </a:fld>
            <a:endParaRPr lang="en-CA" dirty="0"/>
          </a:p>
        </p:txBody>
      </p:sp>
    </p:spTree>
    <p:extLst>
      <p:ext uri="{BB962C8B-B14F-4D97-AF65-F5344CB8AC3E}">
        <p14:creationId xmlns:p14="http://schemas.microsoft.com/office/powerpoint/2010/main" val="3704626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BB23B61-BC8F-44FC-AEAA-9A969C2E26C2}" type="slidenum">
              <a:rPr lang="en-CA" smtClean="0"/>
              <a:t>5</a:t>
            </a:fld>
            <a:endParaRPr lang="en-CA" dirty="0"/>
          </a:p>
        </p:txBody>
      </p:sp>
    </p:spTree>
    <p:extLst>
      <p:ext uri="{BB962C8B-B14F-4D97-AF65-F5344CB8AC3E}">
        <p14:creationId xmlns:p14="http://schemas.microsoft.com/office/powerpoint/2010/main" val="2283144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BB23B61-BC8F-44FC-AEAA-9A969C2E26C2}" type="slidenum">
              <a:rPr lang="en-CA" smtClean="0"/>
              <a:t>6</a:t>
            </a:fld>
            <a:endParaRPr lang="en-CA" dirty="0"/>
          </a:p>
        </p:txBody>
      </p:sp>
    </p:spTree>
    <p:extLst>
      <p:ext uri="{BB962C8B-B14F-4D97-AF65-F5344CB8AC3E}">
        <p14:creationId xmlns:p14="http://schemas.microsoft.com/office/powerpoint/2010/main" val="2283144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1DCBE13-0A9D-483B-B512-2A0BCA110BB3}" type="slidenum">
              <a:rPr lang="en-CA" smtClean="0"/>
              <a:t>7</a:t>
            </a:fld>
            <a:endParaRPr lang="en-CA" dirty="0"/>
          </a:p>
        </p:txBody>
      </p:sp>
    </p:spTree>
    <p:extLst>
      <p:ext uri="{BB962C8B-B14F-4D97-AF65-F5344CB8AC3E}">
        <p14:creationId xmlns:p14="http://schemas.microsoft.com/office/powerpoint/2010/main" val="35348614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dirty="0" smtClean="0"/>
          </a:p>
        </p:txBody>
      </p:sp>
      <p:sp>
        <p:nvSpPr>
          <p:cNvPr id="430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09" indent="-285734">
              <a:defRPr>
                <a:solidFill>
                  <a:schemeClr val="tx1"/>
                </a:solidFill>
                <a:latin typeface="Calibri" pitchFamily="34" charset="0"/>
              </a:defRPr>
            </a:lvl2pPr>
            <a:lvl3pPr marL="1142937" indent="-228587">
              <a:defRPr>
                <a:solidFill>
                  <a:schemeClr val="tx1"/>
                </a:solidFill>
                <a:latin typeface="Calibri" pitchFamily="34" charset="0"/>
              </a:defRPr>
            </a:lvl3pPr>
            <a:lvl4pPr marL="1600111" indent="-228587">
              <a:defRPr>
                <a:solidFill>
                  <a:schemeClr val="tx1"/>
                </a:solidFill>
                <a:latin typeface="Calibri" pitchFamily="34" charset="0"/>
              </a:defRPr>
            </a:lvl4pPr>
            <a:lvl5pPr marL="2057287" indent="-228587">
              <a:defRPr>
                <a:solidFill>
                  <a:schemeClr val="tx1"/>
                </a:solidFill>
                <a:latin typeface="Calibri" pitchFamily="34" charset="0"/>
              </a:defRPr>
            </a:lvl5pPr>
            <a:lvl6pPr marL="2514461" indent="-228587" fontAlgn="base">
              <a:spcBef>
                <a:spcPct val="0"/>
              </a:spcBef>
              <a:spcAft>
                <a:spcPct val="0"/>
              </a:spcAft>
              <a:defRPr>
                <a:solidFill>
                  <a:schemeClr val="tx1"/>
                </a:solidFill>
                <a:latin typeface="Calibri" pitchFamily="34" charset="0"/>
              </a:defRPr>
            </a:lvl6pPr>
            <a:lvl7pPr marL="2971635" indent="-228587" fontAlgn="base">
              <a:spcBef>
                <a:spcPct val="0"/>
              </a:spcBef>
              <a:spcAft>
                <a:spcPct val="0"/>
              </a:spcAft>
              <a:defRPr>
                <a:solidFill>
                  <a:schemeClr val="tx1"/>
                </a:solidFill>
                <a:latin typeface="Calibri" pitchFamily="34" charset="0"/>
              </a:defRPr>
            </a:lvl7pPr>
            <a:lvl8pPr marL="3428811" indent="-228587" fontAlgn="base">
              <a:spcBef>
                <a:spcPct val="0"/>
              </a:spcBef>
              <a:spcAft>
                <a:spcPct val="0"/>
              </a:spcAft>
              <a:defRPr>
                <a:solidFill>
                  <a:schemeClr val="tx1"/>
                </a:solidFill>
                <a:latin typeface="Calibri" pitchFamily="34" charset="0"/>
              </a:defRPr>
            </a:lvl8pPr>
            <a:lvl9pPr marL="3885985" indent="-228587"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EF9CE028-4F8C-429E-AD39-CC0E67E7AFF5}" type="slidenum">
              <a:rPr lang="en-CA" smtClean="0">
                <a:solidFill>
                  <a:prstClr val="black"/>
                </a:solidFill>
              </a:rPr>
              <a:pPr fontAlgn="base">
                <a:spcBef>
                  <a:spcPct val="0"/>
                </a:spcBef>
                <a:spcAft>
                  <a:spcPct val="0"/>
                </a:spcAft>
                <a:defRPr/>
              </a:pPr>
              <a:t>10</a:t>
            </a:fld>
            <a:endParaRPr lang="en-CA" dirty="0" smtClean="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V="1">
            <a:off x="-1" y="6557115"/>
            <a:ext cx="8458201" cy="45719"/>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2399" y="228601"/>
            <a:ext cx="2960724" cy="1060881"/>
          </a:xfrm>
          <a:prstGeom prst="rect">
            <a:avLst/>
          </a:prstGeom>
        </p:spPr>
      </p:pic>
    </p:spTree>
    <p:extLst>
      <p:ext uri="{BB962C8B-B14F-4D97-AF65-F5344CB8AC3E}">
        <p14:creationId xmlns:p14="http://schemas.microsoft.com/office/powerpoint/2010/main" val="2529323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76200"/>
            <a:ext cx="8229600" cy="1143000"/>
          </a:xfrm>
        </p:spPr>
        <p:txBody>
          <a:bodyPr>
            <a:normAutofit/>
          </a:bodyPr>
          <a:lstStyle>
            <a:lvl1pPr algn="l">
              <a:defRPr sz="2800"/>
            </a:lvl1pPr>
          </a:lstStyle>
          <a:p>
            <a:r>
              <a:rPr lang="en-US" dirty="0" smtClean="0"/>
              <a:t>Click to edit Master title style</a:t>
            </a:r>
            <a:endParaRPr lang="en-CA" dirty="0"/>
          </a:p>
        </p:txBody>
      </p:sp>
      <p:sp>
        <p:nvSpPr>
          <p:cNvPr id="3" name="Vertical Text Placeholder 2"/>
          <p:cNvSpPr>
            <a:spLocks noGrp="1"/>
          </p:cNvSpPr>
          <p:nvPr>
            <p:ph type="body" orient="vert" idx="1"/>
          </p:nvPr>
        </p:nvSpPr>
        <p:spPr>
          <a:xfrm>
            <a:off x="457200" y="1905001"/>
            <a:ext cx="8229600" cy="4221163"/>
          </a:xfrm>
        </p:spPr>
        <p:txBody>
          <a:bodyPr vert="eaVert"/>
          <a:lstStyle>
            <a:lvl1pPr marL="342900" indent="-342900">
              <a:buClr>
                <a:schemeClr val="accent6">
                  <a:lumMod val="75000"/>
                </a:schemeClr>
              </a:buClr>
              <a:buFont typeface="Wingdings" panose="05000000000000000000" pitchFamily="2" charset="2"/>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Date Placeholder 3"/>
          <p:cNvSpPr>
            <a:spLocks noGrp="1"/>
          </p:cNvSpPr>
          <p:nvPr>
            <p:ph type="dt" sz="half" idx="10"/>
          </p:nvPr>
        </p:nvSpPr>
        <p:spPr/>
        <p:txBody>
          <a:bodyPr/>
          <a:lstStyle/>
          <a:p>
            <a:fld id="{8876F110-C6F4-4A04-9FFA-F0975E5C914A}" type="datetime1">
              <a:rPr lang="en-CA" smtClean="0"/>
              <a:t>01/06/2018</a:t>
            </a:fld>
            <a:endParaRPr lang="en-CA" dirty="0"/>
          </a:p>
        </p:txBody>
      </p:sp>
      <p:sp>
        <p:nvSpPr>
          <p:cNvPr id="5" name="Footer Placeholder 4"/>
          <p:cNvSpPr>
            <a:spLocks noGrp="1"/>
          </p:cNvSpPr>
          <p:nvPr>
            <p:ph type="ftr" sz="quarter" idx="11"/>
          </p:nvPr>
        </p:nvSpPr>
        <p:spPr/>
        <p:txBody>
          <a:bodyPr/>
          <a:lstStyle/>
          <a:p>
            <a:r>
              <a:rPr lang="en-CA" dirty="0" smtClean="0"/>
              <a:t>DRAFT</a:t>
            </a:r>
            <a:endParaRPr lang="en-CA" dirty="0"/>
          </a:p>
        </p:txBody>
      </p:sp>
      <p:sp>
        <p:nvSpPr>
          <p:cNvPr id="6" name="Slide Number Placeholder 5"/>
          <p:cNvSpPr>
            <a:spLocks noGrp="1"/>
          </p:cNvSpPr>
          <p:nvPr>
            <p:ph type="sldNum" sz="quarter" idx="12"/>
          </p:nvPr>
        </p:nvSpPr>
        <p:spPr/>
        <p:txBody>
          <a:bodyPr/>
          <a:lstStyle/>
          <a:p>
            <a:fld id="{53BC4A81-272D-4B6C-9094-3AE27DC0A8E0}" type="slidenum">
              <a:rPr lang="en-CA" smtClean="0"/>
              <a:t>‹#›</a:t>
            </a:fld>
            <a:endParaRPr lang="en-CA" dirty="0"/>
          </a:p>
        </p:txBody>
      </p:sp>
      <p:pic>
        <p:nvPicPr>
          <p:cNvPr id="7"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712137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5440363"/>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685801"/>
            <a:ext cx="6019800" cy="5440363"/>
          </a:xfrm>
        </p:spPr>
        <p:txBody>
          <a:bodyPr vert="eaVert"/>
          <a:lstStyle>
            <a:lvl1pPr marL="342900" indent="-342900">
              <a:buClr>
                <a:schemeClr val="accent6">
                  <a:lumMod val="75000"/>
                </a:schemeClr>
              </a:buClr>
              <a:buFont typeface="Wingdings" panose="05000000000000000000" pitchFamily="2" charset="2"/>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Date Placeholder 3"/>
          <p:cNvSpPr>
            <a:spLocks noGrp="1"/>
          </p:cNvSpPr>
          <p:nvPr>
            <p:ph type="dt" sz="half" idx="10"/>
          </p:nvPr>
        </p:nvSpPr>
        <p:spPr/>
        <p:txBody>
          <a:bodyPr/>
          <a:lstStyle/>
          <a:p>
            <a:fld id="{E59F40E8-A9B9-43F6-9C44-61CC72F009D8}" type="datetime1">
              <a:rPr lang="en-CA" smtClean="0"/>
              <a:t>01/06/2018</a:t>
            </a:fld>
            <a:endParaRPr lang="en-CA" dirty="0"/>
          </a:p>
        </p:txBody>
      </p:sp>
      <p:sp>
        <p:nvSpPr>
          <p:cNvPr id="5" name="Footer Placeholder 4"/>
          <p:cNvSpPr>
            <a:spLocks noGrp="1"/>
          </p:cNvSpPr>
          <p:nvPr>
            <p:ph type="ftr" sz="quarter" idx="11"/>
          </p:nvPr>
        </p:nvSpPr>
        <p:spPr/>
        <p:txBody>
          <a:bodyPr/>
          <a:lstStyle/>
          <a:p>
            <a:r>
              <a:rPr lang="en-CA" dirty="0" smtClean="0"/>
              <a:t>DRAFT</a:t>
            </a:r>
            <a:endParaRPr lang="en-CA" dirty="0"/>
          </a:p>
        </p:txBody>
      </p:sp>
      <p:sp>
        <p:nvSpPr>
          <p:cNvPr id="6" name="Slide Number Placeholder 5"/>
          <p:cNvSpPr>
            <a:spLocks noGrp="1"/>
          </p:cNvSpPr>
          <p:nvPr>
            <p:ph type="sldNum" sz="quarter" idx="12"/>
          </p:nvPr>
        </p:nvSpPr>
        <p:spPr/>
        <p:txBody>
          <a:bodyPr/>
          <a:lstStyle/>
          <a:p>
            <a:fld id="{53BC4A81-272D-4B6C-9094-3AE27DC0A8E0}" type="slidenum">
              <a:rPr lang="en-CA" smtClean="0"/>
              <a:t>‹#›</a:t>
            </a:fld>
            <a:endParaRPr lang="en-CA" dirty="0"/>
          </a:p>
        </p:txBody>
      </p:sp>
      <p:pic>
        <p:nvPicPr>
          <p:cNvPr id="7"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3951803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V="1">
            <a:off x="-1" y="6557115"/>
            <a:ext cx="8458201" cy="45719"/>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2399" y="228601"/>
            <a:ext cx="2960724" cy="1060881"/>
          </a:xfrm>
          <a:prstGeom prst="rect">
            <a:avLst/>
          </a:prstGeom>
        </p:spPr>
      </p:pic>
    </p:spTree>
    <p:extLst>
      <p:ext uri="{BB962C8B-B14F-4D97-AF65-F5344CB8AC3E}">
        <p14:creationId xmlns:p14="http://schemas.microsoft.com/office/powerpoint/2010/main" val="2173858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762000"/>
            <a:ext cx="8183880" cy="1143000"/>
          </a:xfrm>
        </p:spPr>
        <p:txBody>
          <a:bodyPr/>
          <a:lstStyle/>
          <a:p>
            <a:r>
              <a:rPr lang="en-US" smtClean="0"/>
              <a:t>Click to edit Master title style</a:t>
            </a:r>
            <a:endParaRPr lang="en-CA"/>
          </a:p>
        </p:txBody>
      </p:sp>
      <p:sp>
        <p:nvSpPr>
          <p:cNvPr id="4" name="Date Placeholder 3"/>
          <p:cNvSpPr>
            <a:spLocks noGrp="1"/>
          </p:cNvSpPr>
          <p:nvPr>
            <p:ph type="dt" sz="half" idx="10"/>
          </p:nvPr>
        </p:nvSpPr>
        <p:spPr/>
        <p:txBody>
          <a:bodyPr/>
          <a:lstStyle/>
          <a:p>
            <a:fld id="{C9795A5E-CBF7-4CE8-BDAE-E57B42E8E315}" type="datetime1">
              <a:rPr lang="en-CA" smtClean="0">
                <a:solidFill>
                  <a:prstClr val="black">
                    <a:tint val="75000"/>
                  </a:prstClr>
                </a:solidFill>
              </a:rPr>
              <a:t>01/06/2018</a:t>
            </a:fld>
            <a:endParaRPr lang="en-CA" dirty="0">
              <a:solidFill>
                <a:prstClr val="black">
                  <a:tint val="75000"/>
                </a:prstClr>
              </a:solidFill>
            </a:endParaRPr>
          </a:p>
        </p:txBody>
      </p:sp>
      <p:sp>
        <p:nvSpPr>
          <p:cNvPr id="5" name="Footer Placeholder 4"/>
          <p:cNvSpPr>
            <a:spLocks noGrp="1"/>
          </p:cNvSpPr>
          <p:nvPr>
            <p:ph type="ftr" sz="quarter" idx="11"/>
          </p:nvPr>
        </p:nvSpPr>
        <p:spPr/>
        <p:txBody>
          <a:bodyPr/>
          <a:lstStyle/>
          <a:p>
            <a:r>
              <a:rPr lang="en-CA" dirty="0" smtClean="0">
                <a:solidFill>
                  <a:prstClr val="black">
                    <a:tint val="75000"/>
                  </a:prstClr>
                </a:solidFill>
              </a:rPr>
              <a:t>DRAFT</a:t>
            </a:r>
            <a:endParaRPr lang="en-CA"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sp>
        <p:nvSpPr>
          <p:cNvPr id="7" name="Content Placeholder 2"/>
          <p:cNvSpPr>
            <a:spLocks noGrp="1"/>
          </p:cNvSpPr>
          <p:nvPr>
            <p:ph idx="13"/>
          </p:nvPr>
        </p:nvSpPr>
        <p:spPr>
          <a:xfrm>
            <a:off x="502920" y="2286001"/>
            <a:ext cx="8183880" cy="3535363"/>
          </a:xfrm>
        </p:spPr>
        <p:txBody>
          <a:bodyPr/>
          <a:lstStyle>
            <a:lvl1pPr marL="342900" indent="-342900">
              <a:buClr>
                <a:schemeClr val="accent6">
                  <a:lumMod val="75000"/>
                </a:schemeClr>
              </a:buClr>
              <a:buFont typeface="Wingdings" panose="05000000000000000000" pitchFamily="2" charset="2"/>
              <a:buChar char="§"/>
              <a:defRPr/>
            </a:lvl1pPr>
          </a:lstStyle>
          <a:p>
            <a:pPr lvl="0"/>
            <a:r>
              <a:rPr lang="en-US" smtClean="0"/>
              <a:t>Click to edit Master text styles</a:t>
            </a:r>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320796916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DDA24B-DEF3-4848-A9A2-7A95F7E8D755}" type="datetime1">
              <a:rPr lang="en-CA" smtClean="0">
                <a:solidFill>
                  <a:prstClr val="black">
                    <a:tint val="75000"/>
                  </a:prstClr>
                </a:solidFill>
              </a:rPr>
              <a:t>01/06/2018</a:t>
            </a:fld>
            <a:endParaRPr lang="en-CA" dirty="0">
              <a:solidFill>
                <a:prstClr val="black">
                  <a:tint val="75000"/>
                </a:prstClr>
              </a:solidFill>
            </a:endParaRPr>
          </a:p>
        </p:txBody>
      </p:sp>
      <p:sp>
        <p:nvSpPr>
          <p:cNvPr id="5" name="Footer Placeholder 4"/>
          <p:cNvSpPr>
            <a:spLocks noGrp="1"/>
          </p:cNvSpPr>
          <p:nvPr>
            <p:ph type="ftr" sz="quarter" idx="11"/>
          </p:nvPr>
        </p:nvSpPr>
        <p:spPr/>
        <p:txBody>
          <a:bodyPr/>
          <a:lstStyle/>
          <a:p>
            <a:r>
              <a:rPr lang="en-CA" dirty="0" smtClean="0">
                <a:solidFill>
                  <a:prstClr val="black">
                    <a:tint val="75000"/>
                  </a:prstClr>
                </a:solidFill>
              </a:rPr>
              <a:t>DRAFT</a:t>
            </a:r>
            <a:endParaRPr lang="en-CA"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7"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33842108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1"/>
            <a:ext cx="4038600" cy="4525963"/>
          </a:xfrm>
        </p:spPr>
        <p:txBody>
          <a:bodyPr/>
          <a:lstStyle>
            <a:lvl1pPr marL="342900" indent="-342900">
              <a:buClr>
                <a:schemeClr val="accent6">
                  <a:lumMod val="75000"/>
                </a:schemeClr>
              </a:buClr>
              <a:buFont typeface="Wingdings" panose="05000000000000000000" pitchFamily="2" charset="2"/>
              <a:buChar cha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Content Placeholder 3"/>
          <p:cNvSpPr>
            <a:spLocks noGrp="1"/>
          </p:cNvSpPr>
          <p:nvPr>
            <p:ph sz="half" idx="2"/>
          </p:nvPr>
        </p:nvSpPr>
        <p:spPr>
          <a:xfrm>
            <a:off x="4648200" y="1600201"/>
            <a:ext cx="4038600" cy="4525963"/>
          </a:xfrm>
        </p:spPr>
        <p:txBody>
          <a:bodyPr/>
          <a:lstStyle>
            <a:lvl1pPr marL="342900" indent="-342900">
              <a:buClr>
                <a:schemeClr val="accent6">
                  <a:lumMod val="75000"/>
                </a:schemeClr>
              </a:buClr>
              <a:buFont typeface="Wingdings" panose="05000000000000000000" pitchFamily="2" charset="2"/>
              <a:buChar cha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Date Placeholder 4"/>
          <p:cNvSpPr>
            <a:spLocks noGrp="1"/>
          </p:cNvSpPr>
          <p:nvPr>
            <p:ph type="dt" sz="half" idx="10"/>
          </p:nvPr>
        </p:nvSpPr>
        <p:spPr/>
        <p:txBody>
          <a:bodyPr/>
          <a:lstStyle/>
          <a:p>
            <a:fld id="{40FD90E2-C614-4DDE-9B28-81AFBA0C4B17}" type="datetime1">
              <a:rPr lang="en-CA" smtClean="0">
                <a:solidFill>
                  <a:prstClr val="black">
                    <a:tint val="75000"/>
                  </a:prstClr>
                </a:solidFill>
              </a:rPr>
              <a:t>01/06/2018</a:t>
            </a:fld>
            <a:endParaRPr lang="en-CA" dirty="0">
              <a:solidFill>
                <a:prstClr val="black">
                  <a:tint val="75000"/>
                </a:prstClr>
              </a:solidFill>
            </a:endParaRPr>
          </a:p>
        </p:txBody>
      </p:sp>
      <p:sp>
        <p:nvSpPr>
          <p:cNvPr id="6" name="Footer Placeholder 5"/>
          <p:cNvSpPr>
            <a:spLocks noGrp="1"/>
          </p:cNvSpPr>
          <p:nvPr>
            <p:ph type="ftr" sz="quarter" idx="11"/>
          </p:nvPr>
        </p:nvSpPr>
        <p:spPr/>
        <p:txBody>
          <a:bodyPr/>
          <a:lstStyle/>
          <a:p>
            <a:r>
              <a:rPr lang="en-CA" dirty="0" smtClean="0">
                <a:solidFill>
                  <a:prstClr val="black">
                    <a:tint val="75000"/>
                  </a:prstClr>
                </a:solidFill>
              </a:rPr>
              <a:t>DRAFT</a:t>
            </a:r>
            <a:endParaRPr lang="en-CA"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37640617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lvl1pPr>
              <a:defRPr/>
            </a:lvl1pPr>
          </a:lstStyle>
          <a:p>
            <a:r>
              <a:rPr lang="en-US" smtClean="0"/>
              <a:t>Click to edit Master title style</a:t>
            </a:r>
            <a:endParaRPr lang="en-CA" dirty="0"/>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marL="342900" indent="-342900">
              <a:buClr>
                <a:schemeClr val="accent6">
                  <a:lumMod val="75000"/>
                </a:schemeClr>
              </a:buClr>
              <a:buFont typeface="Wingdings" panose="05000000000000000000" pitchFamily="2" charset="2"/>
              <a:buChar cha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marL="342900" indent="-342900">
              <a:buClr>
                <a:schemeClr val="accent6">
                  <a:lumMod val="75000"/>
                </a:schemeClr>
              </a:buClr>
              <a:buFont typeface="Wingdings" panose="05000000000000000000" pitchFamily="2" charset="2"/>
              <a:buChar cha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7" name="Date Placeholder 6"/>
          <p:cNvSpPr>
            <a:spLocks noGrp="1"/>
          </p:cNvSpPr>
          <p:nvPr>
            <p:ph type="dt" sz="half" idx="10"/>
          </p:nvPr>
        </p:nvSpPr>
        <p:spPr/>
        <p:txBody>
          <a:bodyPr/>
          <a:lstStyle/>
          <a:p>
            <a:fld id="{23D5BDA0-434E-43B0-81EB-BF6F13317913}" type="datetime1">
              <a:rPr lang="en-CA" smtClean="0">
                <a:solidFill>
                  <a:prstClr val="black">
                    <a:tint val="75000"/>
                  </a:prstClr>
                </a:solidFill>
              </a:rPr>
              <a:t>01/06/2018</a:t>
            </a:fld>
            <a:endParaRPr lang="en-CA" dirty="0">
              <a:solidFill>
                <a:prstClr val="black">
                  <a:tint val="75000"/>
                </a:prstClr>
              </a:solidFill>
            </a:endParaRPr>
          </a:p>
        </p:txBody>
      </p:sp>
      <p:sp>
        <p:nvSpPr>
          <p:cNvPr id="8" name="Footer Placeholder 7"/>
          <p:cNvSpPr>
            <a:spLocks noGrp="1"/>
          </p:cNvSpPr>
          <p:nvPr>
            <p:ph type="ftr" sz="quarter" idx="11"/>
          </p:nvPr>
        </p:nvSpPr>
        <p:spPr/>
        <p:txBody>
          <a:bodyPr/>
          <a:lstStyle/>
          <a:p>
            <a:r>
              <a:rPr lang="en-CA" dirty="0" smtClean="0">
                <a:solidFill>
                  <a:prstClr val="black">
                    <a:tint val="75000"/>
                  </a:prstClr>
                </a:solidFill>
              </a:rPr>
              <a:t>DRAFT</a:t>
            </a:r>
            <a:endParaRPr lang="en-CA"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10"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2" name="Picture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26580805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8CA73418-FA55-4DD0-8ADA-91F7C1286DFA}" type="datetime1">
              <a:rPr lang="en-CA" smtClean="0">
                <a:solidFill>
                  <a:prstClr val="black">
                    <a:tint val="75000"/>
                  </a:prstClr>
                </a:solidFill>
              </a:rPr>
              <a:t>01/06/2018</a:t>
            </a:fld>
            <a:endParaRPr lang="en-CA" dirty="0">
              <a:solidFill>
                <a:prstClr val="black">
                  <a:tint val="75000"/>
                </a:prstClr>
              </a:solidFill>
            </a:endParaRPr>
          </a:p>
        </p:txBody>
      </p:sp>
      <p:sp>
        <p:nvSpPr>
          <p:cNvPr id="4" name="Footer Placeholder 3"/>
          <p:cNvSpPr>
            <a:spLocks noGrp="1"/>
          </p:cNvSpPr>
          <p:nvPr>
            <p:ph type="ftr" sz="quarter" idx="11"/>
          </p:nvPr>
        </p:nvSpPr>
        <p:spPr/>
        <p:txBody>
          <a:bodyPr/>
          <a:lstStyle/>
          <a:p>
            <a:r>
              <a:rPr lang="en-CA" dirty="0" smtClean="0">
                <a:solidFill>
                  <a:prstClr val="black">
                    <a:tint val="75000"/>
                  </a:prstClr>
                </a:solidFill>
              </a:rPr>
              <a:t>DRAFT</a:t>
            </a:r>
            <a:endParaRPr lang="en-CA"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6"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19047138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4310CD-B0CE-426C-8124-BF611FA25562}" type="datetime1">
              <a:rPr lang="en-CA" smtClean="0">
                <a:solidFill>
                  <a:prstClr val="black">
                    <a:tint val="75000"/>
                  </a:prstClr>
                </a:solidFill>
              </a:rPr>
              <a:t>01/06/2018</a:t>
            </a:fld>
            <a:endParaRPr lang="en-CA" dirty="0">
              <a:solidFill>
                <a:prstClr val="black">
                  <a:tint val="75000"/>
                </a:prstClr>
              </a:solidFill>
            </a:endParaRPr>
          </a:p>
        </p:txBody>
      </p:sp>
      <p:sp>
        <p:nvSpPr>
          <p:cNvPr id="3" name="Footer Placeholder 2"/>
          <p:cNvSpPr>
            <a:spLocks noGrp="1"/>
          </p:cNvSpPr>
          <p:nvPr>
            <p:ph type="ftr" sz="quarter" idx="11"/>
          </p:nvPr>
        </p:nvSpPr>
        <p:spPr/>
        <p:txBody>
          <a:bodyPr/>
          <a:lstStyle/>
          <a:p>
            <a:r>
              <a:rPr lang="en-CA" dirty="0" smtClean="0">
                <a:solidFill>
                  <a:prstClr val="black">
                    <a:tint val="75000"/>
                  </a:prstClr>
                </a:solidFill>
              </a:rPr>
              <a:t>DRAFT</a:t>
            </a:r>
            <a:endParaRPr lang="en-CA"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5"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7" name="Picture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16014853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7429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1"/>
            <a:ext cx="5111751" cy="5853113"/>
          </a:xfrm>
        </p:spPr>
        <p:txBody>
          <a:bodyPr/>
          <a:lstStyle>
            <a:lvl1pPr marL="342900" indent="-342900">
              <a:buClr>
                <a:schemeClr val="accent6">
                  <a:lumMod val="75000"/>
                </a:schemeClr>
              </a:buClr>
              <a:buFont typeface="Wingdings" panose="05000000000000000000" pitchFamily="2" charset="2"/>
              <a:buChar cha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Text Placeholder 3"/>
          <p:cNvSpPr>
            <a:spLocks noGrp="1"/>
          </p:cNvSpPr>
          <p:nvPr>
            <p:ph type="body" sz="half" idx="2"/>
          </p:nvPr>
        </p:nvSpPr>
        <p:spPr>
          <a:xfrm>
            <a:off x="457201" y="1905001"/>
            <a:ext cx="3008313" cy="4221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7E8367-6B5F-4B9A-A431-E9638A5C5716}" type="datetime1">
              <a:rPr lang="en-CA" smtClean="0">
                <a:solidFill>
                  <a:prstClr val="black">
                    <a:tint val="75000"/>
                  </a:prstClr>
                </a:solidFill>
              </a:rPr>
              <a:t>01/06/2018</a:t>
            </a:fld>
            <a:endParaRPr lang="en-CA" dirty="0">
              <a:solidFill>
                <a:prstClr val="black">
                  <a:tint val="75000"/>
                </a:prstClr>
              </a:solidFill>
            </a:endParaRPr>
          </a:p>
        </p:txBody>
      </p:sp>
      <p:sp>
        <p:nvSpPr>
          <p:cNvPr id="6" name="Footer Placeholder 5"/>
          <p:cNvSpPr>
            <a:spLocks noGrp="1"/>
          </p:cNvSpPr>
          <p:nvPr>
            <p:ph type="ftr" sz="quarter" idx="11"/>
          </p:nvPr>
        </p:nvSpPr>
        <p:spPr/>
        <p:txBody>
          <a:bodyPr/>
          <a:lstStyle/>
          <a:p>
            <a:r>
              <a:rPr lang="en-CA" dirty="0" smtClean="0">
                <a:solidFill>
                  <a:prstClr val="black">
                    <a:tint val="75000"/>
                  </a:prstClr>
                </a:solidFill>
              </a:rPr>
              <a:t>DRAFT</a:t>
            </a:r>
            <a:endParaRPr lang="en-CA"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1134790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3807" y="83457"/>
            <a:ext cx="8183880" cy="1143000"/>
          </a:xfrm>
        </p:spPr>
        <p:txBody>
          <a:bodyPr>
            <a:normAutofit/>
          </a:bodyPr>
          <a:lstStyle>
            <a:lvl1pPr algn="l">
              <a:defRPr sz="2800"/>
            </a:lvl1pPr>
          </a:lstStyle>
          <a:p>
            <a:r>
              <a:rPr lang="en-US" dirty="0" smtClean="0"/>
              <a:t>Click to edit Master title style</a:t>
            </a:r>
            <a:endParaRPr lang="en-CA" dirty="0"/>
          </a:p>
        </p:txBody>
      </p:sp>
      <p:sp>
        <p:nvSpPr>
          <p:cNvPr id="5" name="Footer Placeholder 4"/>
          <p:cNvSpPr>
            <a:spLocks noGrp="1"/>
          </p:cNvSpPr>
          <p:nvPr>
            <p:ph type="ftr" sz="quarter" idx="11"/>
          </p:nvPr>
        </p:nvSpPr>
        <p:spPr/>
        <p:txBody>
          <a:bodyPr/>
          <a:lstStyle/>
          <a:p>
            <a:r>
              <a:rPr lang="en-CA" dirty="0" smtClean="0"/>
              <a:t>DRAFT</a:t>
            </a:r>
            <a:endParaRPr lang="en-CA" dirty="0"/>
          </a:p>
        </p:txBody>
      </p:sp>
      <p:sp>
        <p:nvSpPr>
          <p:cNvPr id="6" name="Slide Number Placeholder 5"/>
          <p:cNvSpPr>
            <a:spLocks noGrp="1"/>
          </p:cNvSpPr>
          <p:nvPr>
            <p:ph type="sldNum" sz="quarter" idx="12"/>
          </p:nvPr>
        </p:nvSpPr>
        <p:spPr/>
        <p:txBody>
          <a:bodyPr/>
          <a:lstStyle/>
          <a:p>
            <a:fld id="{53BC4A81-272D-4B6C-9094-3AE27DC0A8E0}" type="slidenum">
              <a:rPr lang="en-CA" smtClean="0"/>
              <a:t>‹#›</a:t>
            </a:fld>
            <a:endParaRPr lang="en-CA" dirty="0"/>
          </a:p>
        </p:txBody>
      </p:sp>
      <p:sp>
        <p:nvSpPr>
          <p:cNvPr id="7" name="Content Placeholder 2"/>
          <p:cNvSpPr>
            <a:spLocks noGrp="1"/>
          </p:cNvSpPr>
          <p:nvPr>
            <p:ph idx="13"/>
          </p:nvPr>
        </p:nvSpPr>
        <p:spPr>
          <a:xfrm>
            <a:off x="502920" y="1600201"/>
            <a:ext cx="8183880" cy="4221163"/>
          </a:xfrm>
        </p:spPr>
        <p:txBody>
          <a:bodyPr/>
          <a:lstStyle>
            <a:lvl1pPr marL="342900" indent="-342900">
              <a:buClr>
                <a:schemeClr val="accent6">
                  <a:lumMod val="75000"/>
                </a:schemeClr>
              </a:buClr>
              <a:buFont typeface="Wingdings" panose="05000000000000000000" pitchFamily="2" charset="2"/>
              <a:buChar char="§"/>
              <a:defRPr/>
            </a:lvl1pPr>
          </a:lstStyle>
          <a:p>
            <a:pPr lvl="0"/>
            <a:r>
              <a:rPr lang="en-US" dirty="0" smtClean="0"/>
              <a:t>Click to edit Master text styles</a:t>
            </a:r>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
        <p:nvSpPr>
          <p:cNvPr id="4" name="Date Placeholder 3"/>
          <p:cNvSpPr>
            <a:spLocks noGrp="1"/>
          </p:cNvSpPr>
          <p:nvPr>
            <p:ph type="dt" sz="half" idx="10"/>
          </p:nvPr>
        </p:nvSpPr>
        <p:spPr/>
        <p:txBody>
          <a:bodyPr/>
          <a:lstStyle/>
          <a:p>
            <a:fld id="{BA508980-C233-4FA7-BA27-4B25DE8248D7}" type="datetime1">
              <a:rPr lang="en-CA" smtClean="0"/>
              <a:t>01/06/2018</a:t>
            </a:fld>
            <a:endParaRPr lang="en-CA" dirty="0"/>
          </a:p>
        </p:txBody>
      </p:sp>
    </p:spTree>
    <p:extLst>
      <p:ext uri="{BB962C8B-B14F-4D97-AF65-F5344CB8AC3E}">
        <p14:creationId xmlns:p14="http://schemas.microsoft.com/office/powerpoint/2010/main" val="375554811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CA" dirty="0"/>
          </a:p>
        </p:txBody>
      </p:sp>
      <p:sp>
        <p:nvSpPr>
          <p:cNvPr id="4" name="Text Placeholder 3"/>
          <p:cNvSpPr>
            <a:spLocks noGrp="1"/>
          </p:cNvSpPr>
          <p:nvPr>
            <p:ph type="body" sz="half" idx="2"/>
          </p:nvPr>
        </p:nvSpPr>
        <p:spPr>
          <a:xfrm>
            <a:off x="1792288" y="5367339"/>
            <a:ext cx="5486400" cy="6524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6EDC67-932C-4D2E-B6FD-5FA32AB71BDC}" type="datetime1">
              <a:rPr lang="en-CA" smtClean="0">
                <a:solidFill>
                  <a:prstClr val="black">
                    <a:tint val="75000"/>
                  </a:prstClr>
                </a:solidFill>
              </a:rPr>
              <a:t>01/06/2018</a:t>
            </a:fld>
            <a:endParaRPr lang="en-CA" dirty="0">
              <a:solidFill>
                <a:prstClr val="black">
                  <a:tint val="75000"/>
                </a:prstClr>
              </a:solidFill>
            </a:endParaRPr>
          </a:p>
        </p:txBody>
      </p:sp>
      <p:sp>
        <p:nvSpPr>
          <p:cNvPr id="6" name="Footer Placeholder 5"/>
          <p:cNvSpPr>
            <a:spLocks noGrp="1"/>
          </p:cNvSpPr>
          <p:nvPr>
            <p:ph type="ftr" sz="quarter" idx="11"/>
          </p:nvPr>
        </p:nvSpPr>
        <p:spPr/>
        <p:txBody>
          <a:bodyPr/>
          <a:lstStyle/>
          <a:p>
            <a:r>
              <a:rPr lang="en-CA" dirty="0" smtClean="0">
                <a:solidFill>
                  <a:prstClr val="black">
                    <a:tint val="75000"/>
                  </a:prstClr>
                </a:solidFill>
              </a:rPr>
              <a:t>DRAFT</a:t>
            </a:r>
            <a:endParaRPr lang="en-CA"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17896158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1905001"/>
            <a:ext cx="8229600" cy="4221163"/>
          </a:xfrm>
        </p:spPr>
        <p:txBody>
          <a:bodyPr vert="eaVert"/>
          <a:lstStyle>
            <a:lvl1pPr marL="342900" indent="-342900">
              <a:buClr>
                <a:schemeClr val="accent6">
                  <a:lumMod val="75000"/>
                </a:schemeClr>
              </a:buClr>
              <a:buFont typeface="Wingdings" panose="05000000000000000000" pitchFamily="2" charset="2"/>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Date Placeholder 3"/>
          <p:cNvSpPr>
            <a:spLocks noGrp="1"/>
          </p:cNvSpPr>
          <p:nvPr>
            <p:ph type="dt" sz="half" idx="10"/>
          </p:nvPr>
        </p:nvSpPr>
        <p:spPr/>
        <p:txBody>
          <a:bodyPr/>
          <a:lstStyle/>
          <a:p>
            <a:fld id="{233DBA24-01D0-4A12-A475-2834044F946E}" type="datetime1">
              <a:rPr lang="en-CA" smtClean="0">
                <a:solidFill>
                  <a:prstClr val="black">
                    <a:tint val="75000"/>
                  </a:prstClr>
                </a:solidFill>
              </a:rPr>
              <a:t>01/06/2018</a:t>
            </a:fld>
            <a:endParaRPr lang="en-CA" dirty="0">
              <a:solidFill>
                <a:prstClr val="black">
                  <a:tint val="75000"/>
                </a:prstClr>
              </a:solidFill>
            </a:endParaRPr>
          </a:p>
        </p:txBody>
      </p:sp>
      <p:sp>
        <p:nvSpPr>
          <p:cNvPr id="5" name="Footer Placeholder 4"/>
          <p:cNvSpPr>
            <a:spLocks noGrp="1"/>
          </p:cNvSpPr>
          <p:nvPr>
            <p:ph type="ftr" sz="quarter" idx="11"/>
          </p:nvPr>
        </p:nvSpPr>
        <p:spPr/>
        <p:txBody>
          <a:bodyPr/>
          <a:lstStyle/>
          <a:p>
            <a:r>
              <a:rPr lang="en-CA" dirty="0" smtClean="0">
                <a:solidFill>
                  <a:prstClr val="black">
                    <a:tint val="75000"/>
                  </a:prstClr>
                </a:solidFill>
              </a:rPr>
              <a:t>DRAFT</a:t>
            </a:r>
            <a:endParaRPr lang="en-CA"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7"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8537202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5440363"/>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685801"/>
            <a:ext cx="6019800" cy="5440363"/>
          </a:xfrm>
        </p:spPr>
        <p:txBody>
          <a:bodyPr vert="eaVert"/>
          <a:lstStyle>
            <a:lvl1pPr marL="342900" indent="-342900">
              <a:buClr>
                <a:schemeClr val="accent6">
                  <a:lumMod val="75000"/>
                </a:schemeClr>
              </a:buClr>
              <a:buFont typeface="Wingdings" panose="05000000000000000000" pitchFamily="2" charset="2"/>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Date Placeholder 3"/>
          <p:cNvSpPr>
            <a:spLocks noGrp="1"/>
          </p:cNvSpPr>
          <p:nvPr>
            <p:ph type="dt" sz="half" idx="10"/>
          </p:nvPr>
        </p:nvSpPr>
        <p:spPr/>
        <p:txBody>
          <a:bodyPr/>
          <a:lstStyle/>
          <a:p>
            <a:fld id="{42B4879D-EB91-4432-A5AF-C8C752E832B9}" type="datetime1">
              <a:rPr lang="en-CA" smtClean="0">
                <a:solidFill>
                  <a:prstClr val="black">
                    <a:tint val="75000"/>
                  </a:prstClr>
                </a:solidFill>
              </a:rPr>
              <a:t>01/06/2018</a:t>
            </a:fld>
            <a:endParaRPr lang="en-CA" dirty="0">
              <a:solidFill>
                <a:prstClr val="black">
                  <a:tint val="75000"/>
                </a:prstClr>
              </a:solidFill>
            </a:endParaRPr>
          </a:p>
        </p:txBody>
      </p:sp>
      <p:sp>
        <p:nvSpPr>
          <p:cNvPr id="5" name="Footer Placeholder 4"/>
          <p:cNvSpPr>
            <a:spLocks noGrp="1"/>
          </p:cNvSpPr>
          <p:nvPr>
            <p:ph type="ftr" sz="quarter" idx="11"/>
          </p:nvPr>
        </p:nvSpPr>
        <p:spPr/>
        <p:txBody>
          <a:bodyPr/>
          <a:lstStyle/>
          <a:p>
            <a:r>
              <a:rPr lang="en-CA" dirty="0" smtClean="0">
                <a:solidFill>
                  <a:prstClr val="black">
                    <a:tint val="75000"/>
                  </a:prstClr>
                </a:solidFill>
              </a:rPr>
              <a:t>DRAFT</a:t>
            </a:r>
            <a:endParaRPr lang="en-CA"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7"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1186665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9F9D5A-62B3-4DF0-97CF-D0E456452778}" type="datetime1">
              <a:rPr lang="en-CA" smtClean="0"/>
              <a:t>01/06/2018</a:t>
            </a:fld>
            <a:endParaRPr lang="en-CA" dirty="0"/>
          </a:p>
        </p:txBody>
      </p:sp>
      <p:sp>
        <p:nvSpPr>
          <p:cNvPr id="5" name="Footer Placeholder 4"/>
          <p:cNvSpPr>
            <a:spLocks noGrp="1"/>
          </p:cNvSpPr>
          <p:nvPr>
            <p:ph type="ftr" sz="quarter" idx="11"/>
          </p:nvPr>
        </p:nvSpPr>
        <p:spPr/>
        <p:txBody>
          <a:bodyPr/>
          <a:lstStyle/>
          <a:p>
            <a:r>
              <a:rPr lang="en-CA" dirty="0" smtClean="0"/>
              <a:t>DRAFT</a:t>
            </a:r>
            <a:endParaRPr lang="en-CA" dirty="0"/>
          </a:p>
        </p:txBody>
      </p:sp>
      <p:sp>
        <p:nvSpPr>
          <p:cNvPr id="6" name="Slide Number Placeholder 5"/>
          <p:cNvSpPr>
            <a:spLocks noGrp="1"/>
          </p:cNvSpPr>
          <p:nvPr>
            <p:ph type="sldNum" sz="quarter" idx="12"/>
          </p:nvPr>
        </p:nvSpPr>
        <p:spPr/>
        <p:txBody>
          <a:bodyPr/>
          <a:lstStyle/>
          <a:p>
            <a:fld id="{53BC4A81-272D-4B6C-9094-3AE27DC0A8E0}" type="slidenum">
              <a:rPr lang="en-CA" smtClean="0"/>
              <a:t>‹#›</a:t>
            </a:fld>
            <a:endParaRPr lang="en-CA" dirty="0"/>
          </a:p>
        </p:txBody>
      </p:sp>
      <p:pic>
        <p:nvPicPr>
          <p:cNvPr id="7"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3213523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1"/>
            <a:ext cx="4038600" cy="4525963"/>
          </a:xfrm>
        </p:spPr>
        <p:txBody>
          <a:bodyPr/>
          <a:lstStyle>
            <a:lvl1pPr marL="342900" indent="-342900">
              <a:buClr>
                <a:schemeClr val="accent6">
                  <a:lumMod val="75000"/>
                </a:schemeClr>
              </a:buClr>
              <a:buFont typeface="Wingdings" panose="05000000000000000000" pitchFamily="2" charset="2"/>
              <a:buChar cha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Content Placeholder 3"/>
          <p:cNvSpPr>
            <a:spLocks noGrp="1"/>
          </p:cNvSpPr>
          <p:nvPr>
            <p:ph sz="half" idx="2"/>
          </p:nvPr>
        </p:nvSpPr>
        <p:spPr>
          <a:xfrm>
            <a:off x="4648200" y="1600201"/>
            <a:ext cx="4038600" cy="4525963"/>
          </a:xfrm>
        </p:spPr>
        <p:txBody>
          <a:bodyPr/>
          <a:lstStyle>
            <a:lvl1pPr marL="342900" indent="-342900">
              <a:buClr>
                <a:schemeClr val="accent6">
                  <a:lumMod val="75000"/>
                </a:schemeClr>
              </a:buClr>
              <a:buFont typeface="Wingdings" panose="05000000000000000000" pitchFamily="2" charset="2"/>
              <a:buChar cha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Date Placeholder 4"/>
          <p:cNvSpPr>
            <a:spLocks noGrp="1"/>
          </p:cNvSpPr>
          <p:nvPr>
            <p:ph type="dt" sz="half" idx="10"/>
          </p:nvPr>
        </p:nvSpPr>
        <p:spPr/>
        <p:txBody>
          <a:bodyPr/>
          <a:lstStyle/>
          <a:p>
            <a:fld id="{1B6C1737-413F-4105-AA09-16BA17C51F7C}" type="datetime1">
              <a:rPr lang="en-CA" smtClean="0"/>
              <a:t>01/06/2018</a:t>
            </a:fld>
            <a:endParaRPr lang="en-CA" dirty="0"/>
          </a:p>
        </p:txBody>
      </p:sp>
      <p:sp>
        <p:nvSpPr>
          <p:cNvPr id="6" name="Footer Placeholder 5"/>
          <p:cNvSpPr>
            <a:spLocks noGrp="1"/>
          </p:cNvSpPr>
          <p:nvPr>
            <p:ph type="ftr" sz="quarter" idx="11"/>
          </p:nvPr>
        </p:nvSpPr>
        <p:spPr/>
        <p:txBody>
          <a:bodyPr/>
          <a:lstStyle/>
          <a:p>
            <a:r>
              <a:rPr lang="en-CA" dirty="0" smtClean="0"/>
              <a:t>DRAFT</a:t>
            </a:r>
            <a:endParaRPr lang="en-CA" dirty="0"/>
          </a:p>
        </p:txBody>
      </p:sp>
      <p:sp>
        <p:nvSpPr>
          <p:cNvPr id="7" name="Slide Number Placeholder 6"/>
          <p:cNvSpPr>
            <a:spLocks noGrp="1"/>
          </p:cNvSpPr>
          <p:nvPr>
            <p:ph type="sldNum" sz="quarter" idx="12"/>
          </p:nvPr>
        </p:nvSpPr>
        <p:spPr/>
        <p:txBody>
          <a:bodyPr/>
          <a:lstStyle/>
          <a:p>
            <a:fld id="{53BC4A81-272D-4B6C-9094-3AE27DC0A8E0}" type="slidenum">
              <a:rPr lang="en-CA" smtClean="0"/>
              <a:t>‹#›</a:t>
            </a:fld>
            <a:endParaRPr lang="en-CA" dirty="0"/>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982285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lvl1pPr>
              <a:defRPr/>
            </a:lvl1pPr>
          </a:lstStyle>
          <a:p>
            <a:r>
              <a:rPr lang="en-US" smtClean="0"/>
              <a:t>Click to edit Master title style</a:t>
            </a:r>
            <a:endParaRPr lang="en-CA" dirty="0"/>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marL="342900" indent="-342900">
              <a:buClr>
                <a:schemeClr val="accent6">
                  <a:lumMod val="75000"/>
                </a:schemeClr>
              </a:buClr>
              <a:buFont typeface="Wingdings" panose="05000000000000000000" pitchFamily="2" charset="2"/>
              <a:buChar cha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marL="342900" indent="-342900">
              <a:buClr>
                <a:schemeClr val="accent6">
                  <a:lumMod val="75000"/>
                </a:schemeClr>
              </a:buClr>
              <a:buFont typeface="Wingdings" panose="05000000000000000000" pitchFamily="2" charset="2"/>
              <a:buChar cha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7" name="Date Placeholder 6"/>
          <p:cNvSpPr>
            <a:spLocks noGrp="1"/>
          </p:cNvSpPr>
          <p:nvPr>
            <p:ph type="dt" sz="half" idx="10"/>
          </p:nvPr>
        </p:nvSpPr>
        <p:spPr/>
        <p:txBody>
          <a:bodyPr/>
          <a:lstStyle/>
          <a:p>
            <a:fld id="{76D2EF4F-7A9D-43F8-A831-1277562C9524}" type="datetime1">
              <a:rPr lang="en-CA" smtClean="0"/>
              <a:t>01/06/2018</a:t>
            </a:fld>
            <a:endParaRPr lang="en-CA" dirty="0"/>
          </a:p>
        </p:txBody>
      </p:sp>
      <p:sp>
        <p:nvSpPr>
          <p:cNvPr id="8" name="Footer Placeholder 7"/>
          <p:cNvSpPr>
            <a:spLocks noGrp="1"/>
          </p:cNvSpPr>
          <p:nvPr>
            <p:ph type="ftr" sz="quarter" idx="11"/>
          </p:nvPr>
        </p:nvSpPr>
        <p:spPr/>
        <p:txBody>
          <a:bodyPr/>
          <a:lstStyle/>
          <a:p>
            <a:r>
              <a:rPr lang="en-CA" dirty="0" smtClean="0"/>
              <a:t>DRAFT</a:t>
            </a:r>
            <a:endParaRPr lang="en-CA" dirty="0"/>
          </a:p>
        </p:txBody>
      </p:sp>
      <p:sp>
        <p:nvSpPr>
          <p:cNvPr id="9" name="Slide Number Placeholder 8"/>
          <p:cNvSpPr>
            <a:spLocks noGrp="1"/>
          </p:cNvSpPr>
          <p:nvPr>
            <p:ph type="sldNum" sz="quarter" idx="12"/>
          </p:nvPr>
        </p:nvSpPr>
        <p:spPr/>
        <p:txBody>
          <a:bodyPr/>
          <a:lstStyle/>
          <a:p>
            <a:fld id="{53BC4A81-272D-4B6C-9094-3AE27DC0A8E0}" type="slidenum">
              <a:rPr lang="en-CA" smtClean="0"/>
              <a:t>‹#›</a:t>
            </a:fld>
            <a:endParaRPr lang="en-CA" dirty="0"/>
          </a:p>
        </p:txBody>
      </p:sp>
      <p:pic>
        <p:nvPicPr>
          <p:cNvPr id="10"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2" name="Picture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789043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9693" y="82973"/>
            <a:ext cx="8229600" cy="1143000"/>
          </a:xfrm>
        </p:spPr>
        <p:txBody>
          <a:bodyPr/>
          <a:lstStyle>
            <a:lvl1pPr algn="l">
              <a:defRPr sz="2800"/>
            </a:lvl1pPr>
          </a:lstStyle>
          <a:p>
            <a:r>
              <a:rPr lang="en-US" dirty="0" smtClean="0"/>
              <a:t>Click to edit Master title style</a:t>
            </a:r>
            <a:endParaRPr lang="en-CA" dirty="0"/>
          </a:p>
        </p:txBody>
      </p:sp>
      <p:sp>
        <p:nvSpPr>
          <p:cNvPr id="3" name="Date Placeholder 2"/>
          <p:cNvSpPr>
            <a:spLocks noGrp="1"/>
          </p:cNvSpPr>
          <p:nvPr>
            <p:ph type="dt" sz="half" idx="10"/>
          </p:nvPr>
        </p:nvSpPr>
        <p:spPr/>
        <p:txBody>
          <a:bodyPr/>
          <a:lstStyle/>
          <a:p>
            <a:fld id="{01B72A2E-A6FE-43AA-9147-DE511A245E3C}" type="datetime1">
              <a:rPr lang="en-CA" smtClean="0"/>
              <a:t>01/06/2018</a:t>
            </a:fld>
            <a:endParaRPr lang="en-CA" dirty="0"/>
          </a:p>
        </p:txBody>
      </p:sp>
      <p:sp>
        <p:nvSpPr>
          <p:cNvPr id="4" name="Footer Placeholder 3"/>
          <p:cNvSpPr>
            <a:spLocks noGrp="1"/>
          </p:cNvSpPr>
          <p:nvPr>
            <p:ph type="ftr" sz="quarter" idx="11"/>
          </p:nvPr>
        </p:nvSpPr>
        <p:spPr/>
        <p:txBody>
          <a:bodyPr/>
          <a:lstStyle/>
          <a:p>
            <a:r>
              <a:rPr lang="en-CA" dirty="0" smtClean="0"/>
              <a:t>DRAFT</a:t>
            </a:r>
            <a:endParaRPr lang="en-CA" dirty="0"/>
          </a:p>
        </p:txBody>
      </p:sp>
      <p:sp>
        <p:nvSpPr>
          <p:cNvPr id="5" name="Slide Number Placeholder 4"/>
          <p:cNvSpPr>
            <a:spLocks noGrp="1"/>
          </p:cNvSpPr>
          <p:nvPr>
            <p:ph type="sldNum" sz="quarter" idx="12"/>
          </p:nvPr>
        </p:nvSpPr>
        <p:spPr/>
        <p:txBody>
          <a:bodyPr/>
          <a:lstStyle/>
          <a:p>
            <a:fld id="{53BC4A81-272D-4B6C-9094-3AE27DC0A8E0}" type="slidenum">
              <a:rPr lang="en-CA" smtClean="0"/>
              <a:t>‹#›</a:t>
            </a:fld>
            <a:endParaRPr lang="en-CA" dirty="0"/>
          </a:p>
        </p:txBody>
      </p:sp>
      <p:pic>
        <p:nvPicPr>
          <p:cNvPr id="6"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999687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FA422A-D4F9-4108-8343-491302639352}" type="datetime1">
              <a:rPr lang="en-CA" smtClean="0"/>
              <a:t>01/06/2018</a:t>
            </a:fld>
            <a:endParaRPr lang="en-CA" dirty="0"/>
          </a:p>
        </p:txBody>
      </p:sp>
      <p:sp>
        <p:nvSpPr>
          <p:cNvPr id="3" name="Footer Placeholder 2"/>
          <p:cNvSpPr>
            <a:spLocks noGrp="1"/>
          </p:cNvSpPr>
          <p:nvPr>
            <p:ph type="ftr" sz="quarter" idx="11"/>
          </p:nvPr>
        </p:nvSpPr>
        <p:spPr/>
        <p:txBody>
          <a:bodyPr/>
          <a:lstStyle/>
          <a:p>
            <a:r>
              <a:rPr lang="en-CA" dirty="0" smtClean="0"/>
              <a:t>DRAFT</a:t>
            </a:r>
            <a:endParaRPr lang="en-CA" dirty="0"/>
          </a:p>
        </p:txBody>
      </p:sp>
      <p:sp>
        <p:nvSpPr>
          <p:cNvPr id="4" name="Slide Number Placeholder 3"/>
          <p:cNvSpPr>
            <a:spLocks noGrp="1"/>
          </p:cNvSpPr>
          <p:nvPr>
            <p:ph type="sldNum" sz="quarter" idx="12"/>
          </p:nvPr>
        </p:nvSpPr>
        <p:spPr/>
        <p:txBody>
          <a:bodyPr/>
          <a:lstStyle/>
          <a:p>
            <a:fld id="{53BC4A81-272D-4B6C-9094-3AE27DC0A8E0}" type="slidenum">
              <a:rPr lang="en-CA" smtClean="0"/>
              <a:t>‹#›</a:t>
            </a:fld>
            <a:endParaRPr lang="en-CA" dirty="0"/>
          </a:p>
        </p:txBody>
      </p:sp>
      <p:pic>
        <p:nvPicPr>
          <p:cNvPr id="5"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spTree>
    <p:extLst>
      <p:ext uri="{BB962C8B-B14F-4D97-AF65-F5344CB8AC3E}">
        <p14:creationId xmlns:p14="http://schemas.microsoft.com/office/powerpoint/2010/main" val="1843723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7429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1"/>
            <a:ext cx="5111751" cy="5853113"/>
          </a:xfrm>
        </p:spPr>
        <p:txBody>
          <a:bodyPr/>
          <a:lstStyle>
            <a:lvl1pPr marL="342900" indent="-342900">
              <a:buClr>
                <a:schemeClr val="accent6">
                  <a:lumMod val="75000"/>
                </a:schemeClr>
              </a:buClr>
              <a:buFont typeface="Wingdings" panose="05000000000000000000" pitchFamily="2" charset="2"/>
              <a:buChar cha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Text Placeholder 3"/>
          <p:cNvSpPr>
            <a:spLocks noGrp="1"/>
          </p:cNvSpPr>
          <p:nvPr>
            <p:ph type="body" sz="half" idx="2"/>
          </p:nvPr>
        </p:nvSpPr>
        <p:spPr>
          <a:xfrm>
            <a:off x="457201" y="1905001"/>
            <a:ext cx="3008313" cy="4221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9132C8-A805-402E-9412-DDAE1353526B}" type="datetime1">
              <a:rPr lang="en-CA" smtClean="0"/>
              <a:t>01/06/2018</a:t>
            </a:fld>
            <a:endParaRPr lang="en-CA" dirty="0"/>
          </a:p>
        </p:txBody>
      </p:sp>
      <p:sp>
        <p:nvSpPr>
          <p:cNvPr id="6" name="Footer Placeholder 5"/>
          <p:cNvSpPr>
            <a:spLocks noGrp="1"/>
          </p:cNvSpPr>
          <p:nvPr>
            <p:ph type="ftr" sz="quarter" idx="11"/>
          </p:nvPr>
        </p:nvSpPr>
        <p:spPr/>
        <p:txBody>
          <a:bodyPr/>
          <a:lstStyle/>
          <a:p>
            <a:r>
              <a:rPr lang="en-CA" dirty="0" smtClean="0"/>
              <a:t>DRAFT</a:t>
            </a:r>
            <a:endParaRPr lang="en-CA" dirty="0"/>
          </a:p>
        </p:txBody>
      </p:sp>
      <p:sp>
        <p:nvSpPr>
          <p:cNvPr id="7" name="Slide Number Placeholder 6"/>
          <p:cNvSpPr>
            <a:spLocks noGrp="1"/>
          </p:cNvSpPr>
          <p:nvPr>
            <p:ph type="sldNum" sz="quarter" idx="12"/>
          </p:nvPr>
        </p:nvSpPr>
        <p:spPr/>
        <p:txBody>
          <a:bodyPr/>
          <a:lstStyle/>
          <a:p>
            <a:fld id="{53BC4A81-272D-4B6C-9094-3AE27DC0A8E0}" type="slidenum">
              <a:rPr lang="en-CA" smtClean="0"/>
              <a:t>‹#›</a:t>
            </a:fld>
            <a:endParaRPr lang="en-CA" dirty="0"/>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557043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CA" dirty="0"/>
          </a:p>
        </p:txBody>
      </p:sp>
      <p:sp>
        <p:nvSpPr>
          <p:cNvPr id="4" name="Text Placeholder 3"/>
          <p:cNvSpPr>
            <a:spLocks noGrp="1"/>
          </p:cNvSpPr>
          <p:nvPr>
            <p:ph type="body" sz="half" idx="2"/>
          </p:nvPr>
        </p:nvSpPr>
        <p:spPr>
          <a:xfrm>
            <a:off x="1792288" y="5367339"/>
            <a:ext cx="5486400" cy="6524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FBEF9E-E591-494E-A706-A66A38462E6E}" type="datetime1">
              <a:rPr lang="en-CA" smtClean="0"/>
              <a:t>01/06/2018</a:t>
            </a:fld>
            <a:endParaRPr lang="en-CA" dirty="0"/>
          </a:p>
        </p:txBody>
      </p:sp>
      <p:sp>
        <p:nvSpPr>
          <p:cNvPr id="6" name="Footer Placeholder 5"/>
          <p:cNvSpPr>
            <a:spLocks noGrp="1"/>
          </p:cNvSpPr>
          <p:nvPr>
            <p:ph type="ftr" sz="quarter" idx="11"/>
          </p:nvPr>
        </p:nvSpPr>
        <p:spPr/>
        <p:txBody>
          <a:bodyPr/>
          <a:lstStyle/>
          <a:p>
            <a:r>
              <a:rPr lang="en-CA" dirty="0" smtClean="0"/>
              <a:t>DRAFT</a:t>
            </a:r>
            <a:endParaRPr lang="en-CA" dirty="0"/>
          </a:p>
        </p:txBody>
      </p:sp>
      <p:sp>
        <p:nvSpPr>
          <p:cNvPr id="7" name="Slide Number Placeholder 6"/>
          <p:cNvSpPr>
            <a:spLocks noGrp="1"/>
          </p:cNvSpPr>
          <p:nvPr>
            <p:ph type="sldNum" sz="quarter" idx="12"/>
          </p:nvPr>
        </p:nvSpPr>
        <p:spPr/>
        <p:txBody>
          <a:bodyPr/>
          <a:lstStyle/>
          <a:p>
            <a:fld id="{53BC4A81-272D-4B6C-9094-3AE27DC0A8E0}" type="slidenum">
              <a:rPr lang="en-CA" smtClean="0"/>
              <a:t>‹#›</a:t>
            </a:fld>
            <a:endParaRPr lang="en-CA" dirty="0"/>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1232571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CA"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solidFill>
              </a:defRPr>
            </a:lvl1pPr>
          </a:lstStyle>
          <a:p>
            <a:fld id="{782218A4-3D93-41FE-BD35-D9C2746B65EC}" type="datetime1">
              <a:rPr lang="en-CA" smtClean="0"/>
              <a:t>01/06/2018</a:t>
            </a:fld>
            <a:r>
              <a:rPr lang="en-CA" dirty="0" smtClean="0"/>
              <a:t>     DRAFT </a:t>
            </a:r>
            <a:endParaRPr lang="en-CA"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CA" dirty="0" smtClean="0"/>
              <a:t>DRAFT</a:t>
            </a:r>
            <a:endParaRPr lang="en-CA"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BC4A81-272D-4B6C-9094-3AE27DC0A8E0}" type="slidenum">
              <a:rPr lang="en-CA" smtClean="0"/>
              <a:t>‹#›</a:t>
            </a:fld>
            <a:endParaRPr lang="en-CA" dirty="0"/>
          </a:p>
        </p:txBody>
      </p:sp>
    </p:spTree>
    <p:extLst>
      <p:ext uri="{BB962C8B-B14F-4D97-AF65-F5344CB8AC3E}">
        <p14:creationId xmlns:p14="http://schemas.microsoft.com/office/powerpoint/2010/main" val="4188394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5B6B9E-189A-4E69-92C1-5186EEE17D22}" type="datetime1">
              <a:rPr lang="en-CA" smtClean="0">
                <a:solidFill>
                  <a:prstClr val="black">
                    <a:tint val="75000"/>
                  </a:prstClr>
                </a:solidFill>
              </a:rPr>
              <a:t>01/06/2018</a:t>
            </a:fld>
            <a:endParaRPr lang="en-CA" dirty="0">
              <a:solidFill>
                <a:prstClr val="black">
                  <a:tint val="75000"/>
                </a:prst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CA" dirty="0" smtClean="0">
                <a:solidFill>
                  <a:prstClr val="black">
                    <a:tint val="75000"/>
                  </a:prstClr>
                </a:solidFill>
              </a:rPr>
              <a:t>DRAFT</a:t>
            </a:r>
            <a:endParaRPr lang="en-CA" dirty="0">
              <a:solidFill>
                <a:prstClr val="black">
                  <a:tint val="75000"/>
                </a:prstClr>
              </a:solidFill>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spTree>
    <p:extLst>
      <p:ext uri="{BB962C8B-B14F-4D97-AF65-F5344CB8AC3E}">
        <p14:creationId xmlns:p14="http://schemas.microsoft.com/office/powerpoint/2010/main" val="36404922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image" Target="../media/image11.emf"/><Relationship Id="rId13" Type="http://schemas.openxmlformats.org/officeDocument/2006/relationships/image" Target="../media/image16.emf"/><Relationship Id="rId3" Type="http://schemas.openxmlformats.org/officeDocument/2006/relationships/image" Target="../media/image6.emf"/><Relationship Id="rId7" Type="http://schemas.openxmlformats.org/officeDocument/2006/relationships/image" Target="../media/image10.emf"/><Relationship Id="rId12" Type="http://schemas.openxmlformats.org/officeDocument/2006/relationships/image" Target="../media/image15.emf"/><Relationship Id="rId2" Type="http://schemas.openxmlformats.org/officeDocument/2006/relationships/image" Target="../media/image5.png"/><Relationship Id="rId16" Type="http://schemas.openxmlformats.org/officeDocument/2006/relationships/image" Target="../media/image19.emf"/><Relationship Id="rId1" Type="http://schemas.openxmlformats.org/officeDocument/2006/relationships/slideLayout" Target="../slideLayouts/slideLayout6.xml"/><Relationship Id="rId6" Type="http://schemas.openxmlformats.org/officeDocument/2006/relationships/image" Target="../media/image9.png"/><Relationship Id="rId11" Type="http://schemas.openxmlformats.org/officeDocument/2006/relationships/image" Target="../media/image14.emf"/><Relationship Id="rId5" Type="http://schemas.openxmlformats.org/officeDocument/2006/relationships/image" Target="../media/image8.emf"/><Relationship Id="rId15" Type="http://schemas.openxmlformats.org/officeDocument/2006/relationships/image" Target="../media/image18.emf"/><Relationship Id="rId10" Type="http://schemas.openxmlformats.org/officeDocument/2006/relationships/image" Target="../media/image13.png"/><Relationship Id="rId4" Type="http://schemas.openxmlformats.org/officeDocument/2006/relationships/image" Target="../media/image7.emf"/><Relationship Id="rId9" Type="http://schemas.openxmlformats.org/officeDocument/2006/relationships/image" Target="../media/image12.png"/><Relationship Id="rId14" Type="http://schemas.openxmlformats.org/officeDocument/2006/relationships/image" Target="../media/image17.emf"/></Relationships>
</file>

<file path=ppt/slides/_rels/slide4.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2.png"/></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6700" y="2133601"/>
            <a:ext cx="8610600" cy="2003425"/>
          </a:xfrm>
        </p:spPr>
        <p:txBody>
          <a:bodyPr>
            <a:normAutofit/>
          </a:bodyPr>
          <a:lstStyle/>
          <a:p>
            <a:r>
              <a:rPr lang="en-CA" sz="3200" b="1" dirty="0">
                <a:solidFill>
                  <a:schemeClr val="tx1">
                    <a:lumMod val="65000"/>
                    <a:lumOff val="35000"/>
                  </a:schemeClr>
                </a:solidFill>
                <a:latin typeface="Calibri" panose="020F0502020204030204" pitchFamily="34" charset="0"/>
                <a:cs typeface="Calibri" panose="020F0502020204030204" pitchFamily="34" charset="0"/>
              </a:rPr>
              <a:t>Training</a:t>
            </a:r>
            <a:r>
              <a:rPr lang="en-CA" dirty="0" smtClean="0">
                <a:solidFill>
                  <a:schemeClr val="tx1">
                    <a:lumMod val="65000"/>
                    <a:lumOff val="35000"/>
                  </a:schemeClr>
                </a:solidFill>
                <a:latin typeface="Calibri" panose="020F0502020204030204" pitchFamily="34" charset="0"/>
                <a:cs typeface="Calibri" panose="020F0502020204030204" pitchFamily="34" charset="0"/>
              </a:rPr>
              <a:t> </a:t>
            </a:r>
            <a:r>
              <a:rPr lang="en-CA" sz="3200" b="1" dirty="0" smtClean="0">
                <a:solidFill>
                  <a:schemeClr val="tx1">
                    <a:lumMod val="65000"/>
                    <a:lumOff val="35000"/>
                  </a:schemeClr>
                </a:solidFill>
                <a:latin typeface="Calibri" panose="020F0502020204030204" pitchFamily="34" charset="0"/>
                <a:cs typeface="Calibri" panose="020F0502020204030204" pitchFamily="34" charset="0"/>
              </a:rPr>
              <a:t>Appendix for Adult Protective Services and Employment Supports</a:t>
            </a:r>
            <a:endParaRPr lang="en-CA" sz="3200" b="1"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4" name="Subtitle 3"/>
          <p:cNvSpPr>
            <a:spLocks noGrp="1"/>
          </p:cNvSpPr>
          <p:nvPr>
            <p:ph type="subTitle" idx="1"/>
          </p:nvPr>
        </p:nvSpPr>
        <p:spPr>
          <a:xfrm>
            <a:off x="2209800" y="4648200"/>
            <a:ext cx="6400800" cy="1752600"/>
          </a:xfrm>
        </p:spPr>
        <p:txBody>
          <a:bodyPr>
            <a:normAutofit/>
          </a:bodyPr>
          <a:lstStyle/>
          <a:p>
            <a:pPr algn="r"/>
            <a:endParaRPr lang="en-CA" dirty="0" smtClean="0"/>
          </a:p>
          <a:p>
            <a:pPr algn="r"/>
            <a:endParaRPr lang="en-CA" dirty="0"/>
          </a:p>
          <a:p>
            <a:pPr algn="r"/>
            <a:r>
              <a:rPr lang="en-CA" sz="1400" dirty="0" smtClean="0">
                <a:solidFill>
                  <a:schemeClr val="tx1">
                    <a:lumMod val="65000"/>
                    <a:lumOff val="35000"/>
                  </a:schemeClr>
                </a:solidFill>
                <a:latin typeface="Calibri" panose="020F0502020204030204" pitchFamily="34" charset="0"/>
                <a:cs typeface="Calibri" panose="020F0502020204030204" pitchFamily="34" charset="0"/>
              </a:rPr>
              <a:t>June 2018</a:t>
            </a:r>
            <a:endParaRPr lang="en-CA" sz="1400" dirty="0">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83670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 name="Rounded Rectangle 4"/>
          <p:cNvSpPr/>
          <p:nvPr/>
        </p:nvSpPr>
        <p:spPr>
          <a:xfrm>
            <a:off x="381000" y="2231378"/>
            <a:ext cx="2514600" cy="4219067"/>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lIns="106680" tIns="106680" rIns="106680" bIns="106680" spcCol="1270" anchor="ctr"/>
          <a:lstStyle/>
          <a:p>
            <a:pPr defTabSz="666750">
              <a:lnSpc>
                <a:spcPct val="90000"/>
              </a:lnSpc>
              <a:spcAft>
                <a:spcPct val="35000"/>
              </a:spcAft>
              <a:defRPr/>
            </a:pPr>
            <a:endParaRPr lang="en-CA" sz="1500" dirty="0">
              <a:solidFill>
                <a:prstClr val="black">
                  <a:hueOff val="0"/>
                  <a:satOff val="0"/>
                  <a:lumOff val="0"/>
                  <a:alphaOff val="0"/>
                </a:prstClr>
              </a:solidFill>
              <a:latin typeface="+mj-lt"/>
            </a:endParaRPr>
          </a:p>
        </p:txBody>
      </p:sp>
      <p:sp>
        <p:nvSpPr>
          <p:cNvPr id="2" name="Rounded Rectangle 1"/>
          <p:cNvSpPr/>
          <p:nvPr/>
        </p:nvSpPr>
        <p:spPr>
          <a:xfrm>
            <a:off x="457201" y="1219200"/>
            <a:ext cx="8218539" cy="384464"/>
          </a:xfrm>
          <a:prstGeom prst="roundRect">
            <a:avLst/>
          </a:prstGeom>
          <a:ln>
            <a:solidFill>
              <a:schemeClr val="tx1">
                <a:lumMod val="65000"/>
                <a:lumOff val="3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200" dirty="0" smtClean="0">
                <a:solidFill>
                  <a:prstClr val="black"/>
                </a:solidFill>
                <a:latin typeface="+mj-lt"/>
              </a:rPr>
              <a:t>Non-Compliances rated as High after up to 10 business days</a:t>
            </a:r>
          </a:p>
          <a:p>
            <a:pPr algn="ctr"/>
            <a:r>
              <a:rPr lang="en-CA" sz="1200" dirty="0" smtClean="0">
                <a:solidFill>
                  <a:prstClr val="black"/>
                </a:solidFill>
                <a:latin typeface="+mj-lt"/>
              </a:rPr>
              <a:t>Non-Compliances rated as Low to Moderate after up to 40 business days</a:t>
            </a:r>
            <a:endParaRPr lang="en-CA" sz="1200" dirty="0">
              <a:solidFill>
                <a:prstClr val="black"/>
              </a:solidFill>
              <a:latin typeface="+mj-lt"/>
            </a:endParaRPr>
          </a:p>
        </p:txBody>
      </p:sp>
      <p:sp>
        <p:nvSpPr>
          <p:cNvPr id="35" name="Rounded Rectangle 34"/>
          <p:cNvSpPr/>
          <p:nvPr/>
        </p:nvSpPr>
        <p:spPr>
          <a:xfrm>
            <a:off x="5943600" y="1905000"/>
            <a:ext cx="2743200" cy="533400"/>
          </a:xfrm>
          <a:prstGeom prst="roundRect">
            <a:avLst/>
          </a:prstGeom>
          <a:solidFill>
            <a:schemeClr val="accent3">
              <a:lumMod val="20000"/>
              <a:lumOff val="80000"/>
            </a:schemeClr>
          </a:solidFill>
          <a:ln>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CA" sz="1200" dirty="0">
                <a:solidFill>
                  <a:schemeClr val="tx1"/>
                </a:solidFill>
              </a:rPr>
              <a:t>Non-Compliances</a:t>
            </a:r>
          </a:p>
        </p:txBody>
      </p:sp>
      <p:sp>
        <p:nvSpPr>
          <p:cNvPr id="40" name="Rounded Rectangle 39"/>
          <p:cNvSpPr/>
          <p:nvPr/>
        </p:nvSpPr>
        <p:spPr>
          <a:xfrm>
            <a:off x="5943600" y="2667000"/>
            <a:ext cx="2743200" cy="609600"/>
          </a:xfrm>
          <a:prstGeom prst="roundRect">
            <a:avLst/>
          </a:prstGeom>
          <a:solidFill>
            <a:schemeClr val="accent3">
              <a:lumMod val="20000"/>
              <a:lumOff val="80000"/>
            </a:schemeClr>
          </a:solidFill>
          <a:ln>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CA" sz="1200" dirty="0">
                <a:solidFill>
                  <a:schemeClr val="tx1"/>
                </a:solidFill>
              </a:rPr>
              <a:t>NOTICE OF COMPLIANCE ORDER</a:t>
            </a:r>
          </a:p>
        </p:txBody>
      </p:sp>
      <p:sp>
        <p:nvSpPr>
          <p:cNvPr id="41" name="Rounded Rectangle 40"/>
          <p:cNvSpPr/>
          <p:nvPr/>
        </p:nvSpPr>
        <p:spPr>
          <a:xfrm>
            <a:off x="5943602" y="3509800"/>
            <a:ext cx="2743199" cy="890334"/>
          </a:xfrm>
          <a:prstGeom prst="roundRect">
            <a:avLst/>
          </a:prstGeom>
          <a:solidFill>
            <a:schemeClr val="accent3">
              <a:lumMod val="20000"/>
              <a:lumOff val="80000"/>
            </a:schemeClr>
          </a:solidFill>
          <a:ln>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CA" sz="1200" dirty="0">
                <a:solidFill>
                  <a:schemeClr val="tx1"/>
                </a:solidFill>
              </a:rPr>
              <a:t>Service agency response to Notice of Compliance Order within 14 calendar days of receipt, or within such time period specified in the notice</a:t>
            </a:r>
          </a:p>
        </p:txBody>
      </p:sp>
      <p:sp>
        <p:nvSpPr>
          <p:cNvPr id="42" name="Rounded Rectangle 41"/>
          <p:cNvSpPr/>
          <p:nvPr/>
        </p:nvSpPr>
        <p:spPr>
          <a:xfrm>
            <a:off x="5943602" y="4598392"/>
            <a:ext cx="2743199" cy="964209"/>
          </a:xfrm>
          <a:prstGeom prst="roundRect">
            <a:avLst/>
          </a:prstGeom>
          <a:solidFill>
            <a:schemeClr val="accent3">
              <a:lumMod val="20000"/>
              <a:lumOff val="80000"/>
            </a:schemeClr>
          </a:solidFill>
          <a:ln>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CA" sz="1200" dirty="0">
                <a:solidFill>
                  <a:schemeClr val="tx1"/>
                </a:solidFill>
              </a:rPr>
              <a:t>Director or authorized Delegate may issue Compliance Order after considering a service agency’s submission, or after expiry of time in the Notice of Compliance Order</a:t>
            </a:r>
          </a:p>
        </p:txBody>
      </p:sp>
      <p:sp>
        <p:nvSpPr>
          <p:cNvPr id="13" name="Rounded Rectangle 12"/>
          <p:cNvSpPr/>
          <p:nvPr/>
        </p:nvSpPr>
        <p:spPr>
          <a:xfrm>
            <a:off x="5943602" y="5791200"/>
            <a:ext cx="2743199" cy="685800"/>
          </a:xfrm>
          <a:prstGeom prst="roundRect">
            <a:avLst/>
          </a:prstGeom>
          <a:solidFill>
            <a:schemeClr val="accent3">
              <a:lumMod val="20000"/>
              <a:lumOff val="80000"/>
            </a:schemeClr>
          </a:solidFill>
          <a:ln>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CA" sz="1200" dirty="0">
                <a:solidFill>
                  <a:schemeClr val="tx1"/>
                </a:solidFill>
              </a:rPr>
              <a:t>No ‘new’ funding </a:t>
            </a:r>
          </a:p>
        </p:txBody>
      </p:sp>
      <p:cxnSp>
        <p:nvCxnSpPr>
          <p:cNvPr id="6" name="Elbow Connector 5"/>
          <p:cNvCxnSpPr>
            <a:stCxn id="44" idx="3"/>
            <a:endCxn id="40" idx="1"/>
          </p:cNvCxnSpPr>
          <p:nvPr/>
        </p:nvCxnSpPr>
        <p:spPr>
          <a:xfrm flipV="1">
            <a:off x="5022482" y="2971801"/>
            <a:ext cx="921119" cy="999800"/>
          </a:xfrm>
          <a:prstGeom prst="bentConnector3">
            <a:avLst>
              <a:gd name="adj1" fmla="val 50000"/>
            </a:avLst>
          </a:pr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 name="Slide Number Placeholder 7"/>
          <p:cNvSpPr>
            <a:spLocks noGrp="1"/>
          </p:cNvSpPr>
          <p:nvPr>
            <p:ph type="sldNum" sz="quarter" idx="12"/>
          </p:nvPr>
        </p:nvSpPr>
        <p:spPr>
          <a:xfrm>
            <a:off x="6934200" y="6477000"/>
            <a:ext cx="2133600" cy="365125"/>
          </a:xfrm>
        </p:spPr>
        <p:txBody>
          <a:bodyPr/>
          <a:lstStyle/>
          <a:p>
            <a:fld id="{53BC4A81-272D-4B6C-9094-3AE27DC0A8E0}" type="slidenum">
              <a:rPr lang="en-CA" smtClean="0">
                <a:solidFill>
                  <a:schemeClr val="tx1"/>
                </a:solidFill>
                <a:latin typeface="+mj-lt"/>
              </a:rPr>
              <a:t>10</a:t>
            </a:fld>
            <a:endParaRPr lang="en-CA" dirty="0">
              <a:solidFill>
                <a:schemeClr val="tx1"/>
              </a:solidFill>
              <a:latin typeface="+mj-lt"/>
            </a:endParaRPr>
          </a:p>
        </p:txBody>
      </p:sp>
      <p:sp>
        <p:nvSpPr>
          <p:cNvPr id="34" name="Title 11"/>
          <p:cNvSpPr txBox="1">
            <a:spLocks/>
          </p:cNvSpPr>
          <p:nvPr/>
        </p:nvSpPr>
        <p:spPr>
          <a:xfrm>
            <a:off x="468261" y="381001"/>
            <a:ext cx="8225928" cy="533401"/>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n-CA" sz="2200" b="0" dirty="0" smtClean="0">
              <a:solidFill>
                <a:sysClr val="windowText" lastClr="000000">
                  <a:lumMod val="75000"/>
                  <a:lumOff val="25000"/>
                </a:sysClr>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en-CA" sz="2200" b="0" dirty="0">
                <a:solidFill>
                  <a:sysClr val="windowText" lastClr="000000">
                    <a:lumMod val="75000"/>
                    <a:lumOff val="25000"/>
                  </a:sysClr>
                </a:solidFill>
                <a:latin typeface="Calibri" panose="020F0502020204030204" pitchFamily="34" charset="0"/>
                <a:cs typeface="Calibri" panose="020F0502020204030204" pitchFamily="34" charset="0"/>
              </a:rPr>
              <a:t> </a:t>
            </a:r>
            <a:r>
              <a:rPr lang="en-CA" sz="2200" b="0" dirty="0" smtClean="0">
                <a:solidFill>
                  <a:sysClr val="windowText" lastClr="000000">
                    <a:lumMod val="75000"/>
                    <a:lumOff val="25000"/>
                  </a:sysClr>
                </a:solidFill>
                <a:latin typeface="Calibri" panose="020F0502020204030204" pitchFamily="34" charset="0"/>
                <a:cs typeface="Calibri" panose="020F0502020204030204" pitchFamily="34" charset="0"/>
              </a:rPr>
              <a:t>     Enforcement Process</a:t>
            </a:r>
          </a:p>
          <a:p>
            <a:endParaRPr lang="en-CA" sz="800" b="0" dirty="0" smtClean="0">
              <a:solidFill>
                <a:srgbClr val="F79646">
                  <a:lumMod val="75000"/>
                </a:srgbClr>
              </a:solidFill>
              <a:latin typeface="Calibri" panose="020F0502020204030204" pitchFamily="34" charset="0"/>
              <a:cs typeface="Calibri" panose="020F0502020204030204" pitchFamily="34" charset="0"/>
            </a:endParaRPr>
          </a:p>
          <a:p>
            <a:r>
              <a:rPr lang="en-CA" sz="1500" b="0" dirty="0" smtClean="0">
                <a:solidFill>
                  <a:srgbClr val="F79646">
                    <a:lumMod val="75000"/>
                  </a:srgbClr>
                </a:solidFill>
                <a:latin typeface="Calibri" panose="020F0502020204030204" pitchFamily="34" charset="0"/>
                <a:cs typeface="Calibri" panose="020F0502020204030204" pitchFamily="34" charset="0"/>
              </a:rPr>
              <a:t>If </a:t>
            </a:r>
            <a:r>
              <a:rPr lang="en-CA" sz="1500" b="0" dirty="0">
                <a:solidFill>
                  <a:srgbClr val="F79646">
                    <a:lumMod val="75000"/>
                  </a:srgbClr>
                </a:solidFill>
                <a:latin typeface="Calibri" panose="020F0502020204030204" pitchFamily="34" charset="0"/>
                <a:cs typeface="Calibri" panose="020F0502020204030204" pitchFamily="34" charset="0"/>
              </a:rPr>
              <a:t>the non-compliance has been resolved at any time during the Enforcement Path process, a Letter of </a:t>
            </a:r>
            <a:r>
              <a:rPr lang="en-CA" sz="1500" b="0" dirty="0" smtClean="0">
                <a:solidFill>
                  <a:srgbClr val="F79646">
                    <a:lumMod val="75000"/>
                  </a:srgbClr>
                </a:solidFill>
                <a:latin typeface="Calibri" panose="020F0502020204030204" pitchFamily="34" charset="0"/>
                <a:cs typeface="Calibri" panose="020F0502020204030204" pitchFamily="34" charset="0"/>
              </a:rPr>
              <a:t>Compliance </a:t>
            </a:r>
            <a:r>
              <a:rPr lang="en-CA" sz="1500" b="0" dirty="0">
                <a:solidFill>
                  <a:srgbClr val="F79646">
                    <a:lumMod val="75000"/>
                  </a:srgbClr>
                </a:solidFill>
                <a:latin typeface="Calibri" panose="020F0502020204030204" pitchFamily="34" charset="0"/>
                <a:cs typeface="Calibri" panose="020F0502020204030204" pitchFamily="34" charset="0"/>
              </a:rPr>
              <a:t>will be issued.</a:t>
            </a:r>
          </a:p>
          <a:p>
            <a:pPr>
              <a:defRPr/>
            </a:pPr>
            <a:endParaRPr lang="en-CA" sz="1600" b="0" dirty="0">
              <a:solidFill>
                <a:srgbClr val="F79646">
                  <a:lumMod val="75000"/>
                </a:srgbClr>
              </a:solidFill>
              <a:latin typeface="Calibri" panose="020F0502020204030204" pitchFamily="34" charset="0"/>
              <a:cs typeface="Calibri" panose="020F0502020204030204" pitchFamily="34" charset="0"/>
            </a:endParaRPr>
          </a:p>
        </p:txBody>
      </p:sp>
      <p:sp>
        <p:nvSpPr>
          <p:cNvPr id="54" name="Rounded Rectangle 53"/>
          <p:cNvSpPr/>
          <p:nvPr/>
        </p:nvSpPr>
        <p:spPr>
          <a:xfrm>
            <a:off x="468261" y="5791200"/>
            <a:ext cx="4495800" cy="6858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r>
              <a:rPr lang="en-CA" sz="1200" dirty="0">
                <a:solidFill>
                  <a:prstClr val="black"/>
                </a:solidFill>
              </a:rPr>
              <a:t>A Director, or his/her authorized </a:t>
            </a:r>
            <a:r>
              <a:rPr lang="en-CA" sz="1200" dirty="0" smtClean="0">
                <a:solidFill>
                  <a:prstClr val="black"/>
                </a:solidFill>
              </a:rPr>
              <a:t>delegate, </a:t>
            </a:r>
            <a:r>
              <a:rPr lang="en-CA" sz="1200" dirty="0">
                <a:solidFill>
                  <a:prstClr val="black"/>
                </a:solidFill>
              </a:rPr>
              <a:t>will assess circumstances in determining whether an service agency will </a:t>
            </a:r>
            <a:r>
              <a:rPr lang="en-CA" sz="1200" dirty="0" smtClean="0">
                <a:solidFill>
                  <a:prstClr val="black"/>
                </a:solidFill>
              </a:rPr>
              <a:t>be </a:t>
            </a:r>
            <a:r>
              <a:rPr lang="en-CA" sz="1200" dirty="0">
                <a:solidFill>
                  <a:prstClr val="black"/>
                </a:solidFill>
              </a:rPr>
              <a:t>issued a Notice of Compliance Order/Compliance Order.</a:t>
            </a:r>
          </a:p>
        </p:txBody>
      </p:sp>
      <p:sp>
        <p:nvSpPr>
          <p:cNvPr id="22" name="Down Arrow 21"/>
          <p:cNvSpPr/>
          <p:nvPr/>
        </p:nvSpPr>
        <p:spPr>
          <a:xfrm>
            <a:off x="7315202" y="2466202"/>
            <a:ext cx="45719" cy="200798"/>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6" name="Down Arrow 55"/>
          <p:cNvSpPr/>
          <p:nvPr/>
        </p:nvSpPr>
        <p:spPr>
          <a:xfrm>
            <a:off x="7315202" y="3304402"/>
            <a:ext cx="45719" cy="20079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8" name="Down Arrow 57"/>
          <p:cNvSpPr/>
          <p:nvPr/>
        </p:nvSpPr>
        <p:spPr>
          <a:xfrm>
            <a:off x="7315202" y="4397593"/>
            <a:ext cx="45719" cy="20079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9" name="Down Arrow 58"/>
          <p:cNvSpPr/>
          <p:nvPr/>
        </p:nvSpPr>
        <p:spPr>
          <a:xfrm>
            <a:off x="7315202" y="5590402"/>
            <a:ext cx="45719" cy="20079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nvGrpSpPr>
          <p:cNvPr id="18" name="Group 17"/>
          <p:cNvGrpSpPr/>
          <p:nvPr/>
        </p:nvGrpSpPr>
        <p:grpSpPr>
          <a:xfrm>
            <a:off x="457201" y="1905001"/>
            <a:ext cx="4565281" cy="3280940"/>
            <a:chOff x="457200" y="1824460"/>
            <a:chExt cx="4565281" cy="3280940"/>
          </a:xfrm>
        </p:grpSpPr>
        <p:sp>
          <p:nvSpPr>
            <p:cNvPr id="3" name="Rounded Rectangle 2"/>
            <p:cNvSpPr/>
            <p:nvPr/>
          </p:nvSpPr>
          <p:spPr>
            <a:xfrm>
              <a:off x="1265036" y="1824460"/>
              <a:ext cx="2902251" cy="533400"/>
            </a:xfrm>
            <a:prstGeom prst="roundRect">
              <a:avLst/>
            </a:prstGeom>
            <a:solidFill>
              <a:schemeClr val="accent6">
                <a:lumMod val="20000"/>
                <a:lumOff val="8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200" dirty="0">
                  <a:solidFill>
                    <a:prstClr val="black"/>
                  </a:solidFill>
                  <a:latin typeface="+mj-lt"/>
                </a:rPr>
                <a:t>Non-Compliances not solely within the control of the agency</a:t>
              </a:r>
            </a:p>
          </p:txBody>
        </p:sp>
        <p:sp>
          <p:nvSpPr>
            <p:cNvPr id="44" name="Rounded Rectangle 43"/>
            <p:cNvSpPr/>
            <p:nvPr/>
          </p:nvSpPr>
          <p:spPr>
            <a:xfrm>
              <a:off x="2888881" y="3598293"/>
              <a:ext cx="2133600" cy="585533"/>
            </a:xfrm>
            <a:prstGeom prst="roundRect">
              <a:avLst/>
            </a:prstGeom>
            <a:solidFill>
              <a:schemeClr val="accent6">
                <a:lumMod val="20000"/>
                <a:lumOff val="8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200" dirty="0">
                  <a:solidFill>
                    <a:prstClr val="black"/>
                  </a:solidFill>
                  <a:latin typeface="+mj-lt"/>
                </a:rPr>
                <a:t>Ministry will assess the situational circumstances</a:t>
              </a:r>
            </a:p>
          </p:txBody>
        </p:sp>
        <p:cxnSp>
          <p:nvCxnSpPr>
            <p:cNvPr id="12" name="Straight Connector 11"/>
            <p:cNvCxnSpPr/>
            <p:nvPr/>
          </p:nvCxnSpPr>
          <p:spPr>
            <a:xfrm>
              <a:off x="1524000" y="2368430"/>
              <a:ext cx="0" cy="3005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1527672" y="3276600"/>
              <a:ext cx="0" cy="3005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521921" y="4191000"/>
              <a:ext cx="0" cy="3005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886200" y="2368430"/>
              <a:ext cx="0" cy="3005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3879011" y="3278535"/>
              <a:ext cx="0" cy="3005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3886200" y="4201324"/>
              <a:ext cx="0" cy="3005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Rounded Rectangle 38"/>
            <p:cNvSpPr/>
            <p:nvPr/>
          </p:nvSpPr>
          <p:spPr>
            <a:xfrm>
              <a:off x="2888881" y="2658365"/>
              <a:ext cx="2133600" cy="609600"/>
            </a:xfrm>
            <a:prstGeom prst="roundRect">
              <a:avLst/>
            </a:prstGeom>
            <a:solidFill>
              <a:schemeClr val="accent6">
                <a:lumMod val="20000"/>
                <a:lumOff val="8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200" dirty="0">
                  <a:solidFill>
                    <a:prstClr val="black"/>
                  </a:solidFill>
                  <a:latin typeface="+mj-lt"/>
                </a:rPr>
                <a:t>Time known to rectify.  Provide extension letter with identified timeline</a:t>
              </a:r>
            </a:p>
          </p:txBody>
        </p:sp>
        <p:sp>
          <p:nvSpPr>
            <p:cNvPr id="38" name="Rounded Rectangle 37"/>
            <p:cNvSpPr/>
            <p:nvPr/>
          </p:nvSpPr>
          <p:spPr>
            <a:xfrm>
              <a:off x="460872" y="2658365"/>
              <a:ext cx="2133600" cy="609600"/>
            </a:xfrm>
            <a:prstGeom prst="roundRect">
              <a:avLst/>
            </a:prstGeom>
            <a:solidFill>
              <a:schemeClr val="accent6">
                <a:lumMod val="20000"/>
                <a:lumOff val="8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200" dirty="0">
                  <a:solidFill>
                    <a:prstClr val="black"/>
                  </a:solidFill>
                  <a:latin typeface="+mj-lt"/>
                </a:rPr>
                <a:t>Corporate will assess the situational circumstances</a:t>
              </a:r>
            </a:p>
          </p:txBody>
        </p:sp>
        <p:sp>
          <p:nvSpPr>
            <p:cNvPr id="46" name="Rounded Rectangle 45"/>
            <p:cNvSpPr/>
            <p:nvPr/>
          </p:nvSpPr>
          <p:spPr>
            <a:xfrm>
              <a:off x="2888881" y="4485230"/>
              <a:ext cx="2133600" cy="620170"/>
            </a:xfrm>
            <a:prstGeom prst="roundRect">
              <a:avLst/>
            </a:prstGeom>
            <a:solidFill>
              <a:schemeClr val="accent6">
                <a:lumMod val="20000"/>
                <a:lumOff val="8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200" dirty="0">
                  <a:solidFill>
                    <a:prstClr val="black"/>
                  </a:solidFill>
                  <a:latin typeface="+mj-lt"/>
                </a:rPr>
                <a:t>An additional up to 30 business day extension letter may be issued</a:t>
              </a:r>
            </a:p>
          </p:txBody>
        </p:sp>
        <p:sp>
          <p:nvSpPr>
            <p:cNvPr id="45" name="Rounded Rectangle 44"/>
            <p:cNvSpPr/>
            <p:nvPr/>
          </p:nvSpPr>
          <p:spPr>
            <a:xfrm>
              <a:off x="457200" y="4485230"/>
              <a:ext cx="2133600" cy="609600"/>
            </a:xfrm>
            <a:prstGeom prst="roundRect">
              <a:avLst/>
            </a:prstGeom>
            <a:solidFill>
              <a:schemeClr val="accent6">
                <a:lumMod val="20000"/>
                <a:lumOff val="8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200" dirty="0">
                  <a:solidFill>
                    <a:prstClr val="black"/>
                  </a:solidFill>
                  <a:latin typeface="+mj-lt"/>
                </a:rPr>
                <a:t>Corporate will assess the situational circumstances</a:t>
              </a:r>
            </a:p>
          </p:txBody>
        </p:sp>
        <p:sp>
          <p:nvSpPr>
            <p:cNvPr id="43" name="Rounded Rectangle 42"/>
            <p:cNvSpPr/>
            <p:nvPr/>
          </p:nvSpPr>
          <p:spPr>
            <a:xfrm>
              <a:off x="460872" y="3598293"/>
              <a:ext cx="2133600" cy="592461"/>
            </a:xfrm>
            <a:prstGeom prst="roundRect">
              <a:avLst/>
            </a:prstGeom>
            <a:solidFill>
              <a:schemeClr val="accent6">
                <a:lumMod val="20000"/>
                <a:lumOff val="8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200" dirty="0">
                  <a:solidFill>
                    <a:prstClr val="black"/>
                  </a:solidFill>
                  <a:latin typeface="+mj-lt"/>
                </a:rPr>
                <a:t>Time unknown to rectify.  Provide up to 30 business day extension letter</a:t>
              </a:r>
            </a:p>
          </p:txBody>
        </p:sp>
      </p:grpSp>
    </p:spTree>
    <p:extLst>
      <p:ext uri="{BB962C8B-B14F-4D97-AF65-F5344CB8AC3E}">
        <p14:creationId xmlns:p14="http://schemas.microsoft.com/office/powerpoint/2010/main" val="28325553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BC4A81-272D-4B6C-9094-3AE27DC0A8E0}" type="slidenum">
              <a:rPr lang="en-CA" smtClean="0">
                <a:solidFill>
                  <a:prstClr val="black">
                    <a:tint val="75000"/>
                  </a:prstClr>
                </a:solidFill>
              </a:rPr>
              <a:pPr/>
              <a:t>2</a:t>
            </a:fld>
            <a:endParaRPr lang="en-CA" dirty="0">
              <a:solidFill>
                <a:prstClr val="black">
                  <a:tint val="75000"/>
                </a:prstClr>
              </a:solidFill>
            </a:endParaRPr>
          </a:p>
        </p:txBody>
      </p:sp>
      <p:sp>
        <p:nvSpPr>
          <p:cNvPr id="5" name="Content Placeholder 4"/>
          <p:cNvSpPr>
            <a:spLocks noGrp="1"/>
          </p:cNvSpPr>
          <p:nvPr>
            <p:ph idx="13"/>
          </p:nvPr>
        </p:nvSpPr>
        <p:spPr>
          <a:xfrm>
            <a:off x="685800" y="1143000"/>
            <a:ext cx="7848600" cy="4953000"/>
          </a:xfrm>
        </p:spPr>
        <p:txBody>
          <a:bodyPr>
            <a:normAutofit/>
          </a:bodyPr>
          <a:lstStyle/>
          <a:p>
            <a:pPr marL="285750" lvl="1">
              <a:lnSpc>
                <a:spcPct val="150000"/>
              </a:lnSpc>
              <a:buClr>
                <a:schemeClr val="accent6">
                  <a:lumMod val="75000"/>
                </a:schemeClr>
              </a:buClr>
              <a:buFont typeface="Wingdings" panose="05000000000000000000" pitchFamily="2" charset="2"/>
              <a:buChar char="§"/>
            </a:pPr>
            <a:r>
              <a:rPr lang="en-CA" sz="1500" dirty="0">
                <a:solidFill>
                  <a:schemeClr val="tx1">
                    <a:lumMod val="75000"/>
                    <a:lumOff val="25000"/>
                  </a:schemeClr>
                </a:solidFill>
                <a:latin typeface="Calibri" panose="020F0502020204030204" pitchFamily="34" charset="0"/>
                <a:cs typeface="Calibri" panose="020F0502020204030204" pitchFamily="34" charset="0"/>
              </a:rPr>
              <a:t>Process Chart- Post Inspection Process and Reporting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Requirements</a:t>
            </a:r>
            <a:r>
              <a:rPr lang="en-CA" sz="1500" dirty="0">
                <a:solidFill>
                  <a:schemeClr val="tx1">
                    <a:lumMod val="75000"/>
                    <a:lumOff val="25000"/>
                  </a:schemeClr>
                </a:solidFill>
                <a:latin typeface="Calibri" panose="020F0502020204030204" pitchFamily="34" charset="0"/>
                <a:cs typeface="Calibri" panose="020F0502020204030204" pitchFamily="34" charset="0"/>
              </a:rPr>
              <a:t>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slide 3</a:t>
            </a:r>
          </a:p>
          <a:p>
            <a:pPr marL="285750" lvl="1">
              <a:lnSpc>
                <a:spcPct val="150000"/>
              </a:lnSpc>
              <a:buClr>
                <a:schemeClr val="accent6">
                  <a:lumMod val="75000"/>
                </a:schemeClr>
              </a:buClr>
              <a:buFont typeface="Wingdings" panose="05000000000000000000" pitchFamily="2" charset="2"/>
              <a:buChar char="§"/>
            </a:pPr>
            <a:r>
              <a:rPr lang="en-CA" sz="1500" dirty="0" smtClean="0">
                <a:solidFill>
                  <a:schemeClr val="tx1">
                    <a:lumMod val="75000"/>
                    <a:lumOff val="25000"/>
                  </a:schemeClr>
                </a:solidFill>
                <a:latin typeface="Calibri" panose="020F0502020204030204" pitchFamily="34" charset="0"/>
                <a:cs typeface="Calibri" panose="020F0502020204030204" pitchFamily="34" charset="0"/>
              </a:rPr>
              <a:t>Table- </a:t>
            </a:r>
            <a:r>
              <a:rPr lang="en-CA" sz="1500" dirty="0">
                <a:solidFill>
                  <a:schemeClr val="tx1">
                    <a:lumMod val="75000"/>
                    <a:lumOff val="25000"/>
                  </a:schemeClr>
                </a:solidFill>
                <a:latin typeface="Calibri" panose="020F0502020204030204" pitchFamily="34" charset="0"/>
                <a:cs typeface="Calibri" panose="020F0502020204030204" pitchFamily="34" charset="0"/>
              </a:rPr>
              <a:t>Follow up for ‘High’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rated </a:t>
            </a:r>
            <a:r>
              <a:rPr lang="en-CA" sz="1500" dirty="0">
                <a:solidFill>
                  <a:schemeClr val="tx1">
                    <a:lumMod val="75000"/>
                    <a:lumOff val="25000"/>
                  </a:schemeClr>
                </a:solidFill>
                <a:latin typeface="Calibri" panose="020F0502020204030204" pitchFamily="34" charset="0"/>
                <a:cs typeface="Calibri" panose="020F0502020204030204" pitchFamily="34" charset="0"/>
              </a:rPr>
              <a:t>non-compliance(s)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slide 4</a:t>
            </a:r>
            <a:endParaRPr lang="en-CA" sz="1500" dirty="0">
              <a:solidFill>
                <a:schemeClr val="tx1">
                  <a:lumMod val="75000"/>
                  <a:lumOff val="25000"/>
                </a:schemeClr>
              </a:solidFill>
              <a:latin typeface="Calibri" panose="020F0502020204030204" pitchFamily="34" charset="0"/>
              <a:cs typeface="Calibri" panose="020F0502020204030204" pitchFamily="34" charset="0"/>
            </a:endParaRPr>
          </a:p>
          <a:p>
            <a:pPr marL="285750" lvl="1">
              <a:lnSpc>
                <a:spcPct val="150000"/>
              </a:lnSpc>
              <a:buClr>
                <a:schemeClr val="accent6">
                  <a:lumMod val="75000"/>
                </a:schemeClr>
              </a:buClr>
              <a:buFont typeface="Wingdings" panose="05000000000000000000" pitchFamily="2" charset="2"/>
              <a:buChar char="§"/>
            </a:pPr>
            <a:r>
              <a:rPr lang="en-CA" sz="1500" dirty="0">
                <a:solidFill>
                  <a:schemeClr val="tx1">
                    <a:lumMod val="75000"/>
                    <a:lumOff val="25000"/>
                  </a:schemeClr>
                </a:solidFill>
                <a:latin typeface="Calibri" panose="020F0502020204030204" pitchFamily="34" charset="0"/>
                <a:cs typeface="Calibri" panose="020F0502020204030204" pitchFamily="34" charset="0"/>
              </a:rPr>
              <a:t>CAT- Submissions for ‘High’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rated </a:t>
            </a:r>
            <a:r>
              <a:rPr lang="en-CA" sz="1500" dirty="0">
                <a:solidFill>
                  <a:schemeClr val="tx1">
                    <a:lumMod val="75000"/>
                    <a:lumOff val="25000"/>
                  </a:schemeClr>
                </a:solidFill>
                <a:latin typeface="Calibri" panose="020F0502020204030204" pitchFamily="34" charset="0"/>
                <a:cs typeface="Calibri" panose="020F0502020204030204" pitchFamily="34" charset="0"/>
              </a:rPr>
              <a:t>non-compliance(s) within 24 hours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slide </a:t>
            </a:r>
            <a:r>
              <a:rPr lang="en-CA" sz="1500" dirty="0">
                <a:solidFill>
                  <a:schemeClr val="tx1">
                    <a:lumMod val="75000"/>
                    <a:lumOff val="25000"/>
                  </a:schemeClr>
                </a:solidFill>
                <a:latin typeface="Calibri" panose="020F0502020204030204" pitchFamily="34" charset="0"/>
                <a:cs typeface="Calibri" panose="020F0502020204030204" pitchFamily="34" charset="0"/>
              </a:rPr>
              <a:t>5</a:t>
            </a:r>
          </a:p>
          <a:p>
            <a:pPr marL="285750" lvl="1">
              <a:lnSpc>
                <a:spcPct val="150000"/>
              </a:lnSpc>
              <a:buClr>
                <a:schemeClr val="accent6">
                  <a:lumMod val="75000"/>
                </a:schemeClr>
              </a:buClr>
              <a:buFont typeface="Wingdings" panose="05000000000000000000" pitchFamily="2" charset="2"/>
              <a:buChar char="§"/>
            </a:pPr>
            <a:r>
              <a:rPr lang="en-CA" sz="1500" dirty="0">
                <a:solidFill>
                  <a:schemeClr val="tx1">
                    <a:lumMod val="75000"/>
                    <a:lumOff val="25000"/>
                  </a:schemeClr>
                </a:solidFill>
                <a:latin typeface="Calibri" panose="020F0502020204030204" pitchFamily="34" charset="0"/>
                <a:cs typeface="Calibri" panose="020F0502020204030204" pitchFamily="34" charset="0"/>
              </a:rPr>
              <a:t>CAT- Submissions for “High’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rated </a:t>
            </a:r>
            <a:r>
              <a:rPr lang="en-CA" sz="1500" dirty="0">
                <a:solidFill>
                  <a:schemeClr val="tx1">
                    <a:lumMod val="75000"/>
                    <a:lumOff val="25000"/>
                  </a:schemeClr>
                </a:solidFill>
                <a:latin typeface="Calibri" panose="020F0502020204030204" pitchFamily="34" charset="0"/>
                <a:cs typeface="Calibri" panose="020F0502020204030204" pitchFamily="34" charset="0"/>
              </a:rPr>
              <a:t>non-compliance(s) within 10 business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days	slide </a:t>
            </a:r>
            <a:r>
              <a:rPr lang="en-CA" sz="1500" dirty="0">
                <a:solidFill>
                  <a:schemeClr val="tx1">
                    <a:lumMod val="75000"/>
                    <a:lumOff val="25000"/>
                  </a:schemeClr>
                </a:solidFill>
                <a:latin typeface="Calibri" panose="020F0502020204030204" pitchFamily="34" charset="0"/>
                <a:cs typeface="Calibri" panose="020F0502020204030204" pitchFamily="34" charset="0"/>
              </a:rPr>
              <a:t>6</a:t>
            </a:r>
          </a:p>
          <a:p>
            <a:pPr marL="285750" lvl="1">
              <a:lnSpc>
                <a:spcPct val="150000"/>
              </a:lnSpc>
              <a:buClr>
                <a:schemeClr val="accent6">
                  <a:lumMod val="75000"/>
                </a:schemeClr>
              </a:buClr>
              <a:buFont typeface="Wingdings" panose="05000000000000000000" pitchFamily="2" charset="2"/>
              <a:buChar char="§"/>
            </a:pPr>
            <a:r>
              <a:rPr lang="en-CA" sz="1500" dirty="0" smtClean="0">
                <a:solidFill>
                  <a:schemeClr val="tx1">
                    <a:lumMod val="75000"/>
                    <a:lumOff val="25000"/>
                  </a:schemeClr>
                </a:solidFill>
                <a:latin typeface="Calibri" panose="020F0502020204030204" pitchFamily="34" charset="0"/>
                <a:cs typeface="Calibri" panose="020F0502020204030204" pitchFamily="34" charset="0"/>
              </a:rPr>
              <a:t>Table- </a:t>
            </a:r>
            <a:r>
              <a:rPr lang="en-CA" sz="1500" dirty="0">
                <a:solidFill>
                  <a:schemeClr val="tx1">
                    <a:lumMod val="75000"/>
                    <a:lumOff val="25000"/>
                  </a:schemeClr>
                </a:solidFill>
                <a:latin typeface="Calibri" panose="020F0502020204030204" pitchFamily="34" charset="0"/>
                <a:cs typeface="Calibri" panose="020F0502020204030204" pitchFamily="34" charset="0"/>
              </a:rPr>
              <a:t>Follow up for ‘Low to Moderate’ rated non-compliance(s)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slide 7</a:t>
            </a:r>
            <a:endParaRPr lang="en-CA" sz="1500" dirty="0">
              <a:solidFill>
                <a:schemeClr val="tx1">
                  <a:lumMod val="75000"/>
                  <a:lumOff val="25000"/>
                </a:schemeClr>
              </a:solidFill>
              <a:latin typeface="Calibri" panose="020F0502020204030204" pitchFamily="34" charset="0"/>
              <a:cs typeface="Calibri" panose="020F0502020204030204" pitchFamily="34" charset="0"/>
            </a:endParaRPr>
          </a:p>
          <a:p>
            <a:pPr marL="285750" lvl="1">
              <a:lnSpc>
                <a:spcPct val="150000"/>
              </a:lnSpc>
              <a:buClr>
                <a:schemeClr val="accent6">
                  <a:lumMod val="75000"/>
                </a:schemeClr>
              </a:buClr>
              <a:buFont typeface="Wingdings" panose="05000000000000000000" pitchFamily="2" charset="2"/>
              <a:buChar char="§"/>
            </a:pPr>
            <a:r>
              <a:rPr lang="en-CA" sz="1500" dirty="0">
                <a:solidFill>
                  <a:schemeClr val="tx1">
                    <a:lumMod val="75000"/>
                    <a:lumOff val="25000"/>
                  </a:schemeClr>
                </a:solidFill>
                <a:latin typeface="Calibri" panose="020F0502020204030204" pitchFamily="34" charset="0"/>
                <a:cs typeface="Calibri" panose="020F0502020204030204" pitchFamily="34" charset="0"/>
              </a:rPr>
              <a:t>CAT- Submissions for ‘Low’ to ‘Moderate’ rated non-compliance(s) within </a:t>
            </a:r>
          </a:p>
          <a:p>
            <a:pPr marL="285750" lvl="1" indent="0">
              <a:lnSpc>
                <a:spcPct val="150000"/>
              </a:lnSpc>
              <a:buClr>
                <a:schemeClr val="accent6">
                  <a:lumMod val="75000"/>
                </a:schemeClr>
              </a:buClr>
              <a:buNone/>
            </a:pPr>
            <a:r>
              <a:rPr lang="en-CA" sz="1500" dirty="0" smtClean="0">
                <a:solidFill>
                  <a:schemeClr val="tx1">
                    <a:lumMod val="75000"/>
                    <a:lumOff val="25000"/>
                  </a:schemeClr>
                </a:solidFill>
                <a:latin typeface="Calibri" panose="020F0502020204030204" pitchFamily="34" charset="0"/>
                <a:cs typeface="Calibri" panose="020F0502020204030204" pitchFamily="34" charset="0"/>
              </a:rPr>
              <a:t>10 </a:t>
            </a:r>
            <a:r>
              <a:rPr lang="en-CA" sz="1500" dirty="0">
                <a:solidFill>
                  <a:schemeClr val="tx1">
                    <a:lumMod val="75000"/>
                    <a:lumOff val="25000"/>
                  </a:schemeClr>
                </a:solidFill>
                <a:latin typeface="Calibri" panose="020F0502020204030204" pitchFamily="34" charset="0"/>
                <a:cs typeface="Calibri" panose="020F0502020204030204" pitchFamily="34" charset="0"/>
              </a:rPr>
              <a:t>business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days	 </a:t>
            </a:r>
            <a:r>
              <a:rPr lang="en-CA" sz="1500" dirty="0">
                <a:solidFill>
                  <a:schemeClr val="tx1">
                    <a:lumMod val="75000"/>
                    <a:lumOff val="25000"/>
                  </a:schemeClr>
                </a:solidFill>
                <a:latin typeface="Calibri" panose="020F0502020204030204" pitchFamily="34" charset="0"/>
                <a:cs typeface="Calibri" panose="020F0502020204030204" pitchFamily="34" charset="0"/>
              </a:rPr>
              <a:t>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slide 8</a:t>
            </a:r>
            <a:endParaRPr lang="en-CA" sz="1500" dirty="0">
              <a:solidFill>
                <a:schemeClr val="tx1">
                  <a:lumMod val="75000"/>
                  <a:lumOff val="25000"/>
                </a:schemeClr>
              </a:solidFill>
              <a:latin typeface="Calibri" panose="020F0502020204030204" pitchFamily="34" charset="0"/>
              <a:cs typeface="Calibri" panose="020F0502020204030204" pitchFamily="34" charset="0"/>
            </a:endParaRPr>
          </a:p>
          <a:p>
            <a:pPr marL="285750" lvl="1">
              <a:lnSpc>
                <a:spcPct val="150000"/>
              </a:lnSpc>
              <a:buClr>
                <a:schemeClr val="accent6">
                  <a:lumMod val="75000"/>
                </a:schemeClr>
              </a:buClr>
              <a:buFont typeface="Wingdings" panose="05000000000000000000" pitchFamily="2" charset="2"/>
              <a:buChar char="§"/>
            </a:pPr>
            <a:r>
              <a:rPr lang="en-CA" sz="1500" dirty="0">
                <a:solidFill>
                  <a:schemeClr val="tx1">
                    <a:lumMod val="75000"/>
                    <a:lumOff val="25000"/>
                  </a:schemeClr>
                </a:solidFill>
                <a:latin typeface="Calibri" panose="020F0502020204030204" pitchFamily="34" charset="0"/>
                <a:cs typeface="Calibri" panose="020F0502020204030204" pitchFamily="34" charset="0"/>
              </a:rPr>
              <a:t>CAT- Submissions for ‘Low’ to ‘Moderate’ rated non-compliance(s) within </a:t>
            </a:r>
          </a:p>
          <a:p>
            <a:pPr marL="285750" lvl="1" indent="0">
              <a:lnSpc>
                <a:spcPct val="150000"/>
              </a:lnSpc>
              <a:buClr>
                <a:schemeClr val="accent6">
                  <a:lumMod val="75000"/>
                </a:schemeClr>
              </a:buClr>
              <a:buNone/>
            </a:pPr>
            <a:r>
              <a:rPr lang="en-CA" sz="1500" dirty="0" smtClean="0">
                <a:solidFill>
                  <a:schemeClr val="tx1">
                    <a:lumMod val="75000"/>
                    <a:lumOff val="25000"/>
                  </a:schemeClr>
                </a:solidFill>
                <a:latin typeface="Calibri" panose="020F0502020204030204" pitchFamily="34" charset="0"/>
                <a:cs typeface="Calibri" panose="020F0502020204030204" pitchFamily="34" charset="0"/>
              </a:rPr>
              <a:t>40 </a:t>
            </a:r>
            <a:r>
              <a:rPr lang="en-CA" sz="1500" dirty="0">
                <a:solidFill>
                  <a:schemeClr val="tx1">
                    <a:lumMod val="75000"/>
                    <a:lumOff val="25000"/>
                  </a:schemeClr>
                </a:solidFill>
                <a:latin typeface="Calibri" panose="020F0502020204030204" pitchFamily="34" charset="0"/>
                <a:cs typeface="Calibri" panose="020F0502020204030204" pitchFamily="34" charset="0"/>
              </a:rPr>
              <a:t>business days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	</a:t>
            </a:r>
            <a:r>
              <a:rPr lang="en-CA" sz="1500" dirty="0">
                <a:solidFill>
                  <a:schemeClr val="tx1">
                    <a:lumMod val="75000"/>
                    <a:lumOff val="25000"/>
                  </a:schemeClr>
                </a:solidFill>
                <a:latin typeface="Calibri" panose="020F0502020204030204" pitchFamily="34" charset="0"/>
                <a:cs typeface="Calibri" panose="020F0502020204030204" pitchFamily="34" charset="0"/>
              </a:rPr>
              <a:t>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slide 9</a:t>
            </a:r>
            <a:endParaRPr lang="en-CA" sz="1500" dirty="0">
              <a:solidFill>
                <a:schemeClr val="tx1">
                  <a:lumMod val="75000"/>
                  <a:lumOff val="25000"/>
                </a:schemeClr>
              </a:solidFill>
              <a:latin typeface="Calibri" panose="020F0502020204030204" pitchFamily="34" charset="0"/>
              <a:cs typeface="Calibri" panose="020F0502020204030204" pitchFamily="34" charset="0"/>
            </a:endParaRPr>
          </a:p>
          <a:p>
            <a:pPr marL="285750" lvl="1">
              <a:lnSpc>
                <a:spcPct val="150000"/>
              </a:lnSpc>
              <a:buClr>
                <a:schemeClr val="accent6">
                  <a:lumMod val="75000"/>
                </a:schemeClr>
              </a:buClr>
              <a:buFont typeface="Wingdings" panose="05000000000000000000" pitchFamily="2" charset="2"/>
              <a:buChar char="§"/>
            </a:pPr>
            <a:r>
              <a:rPr lang="en-CA" sz="1500" dirty="0">
                <a:solidFill>
                  <a:schemeClr val="tx1">
                    <a:lumMod val="75000"/>
                    <a:lumOff val="25000"/>
                  </a:schemeClr>
                </a:solidFill>
                <a:latin typeface="Calibri" panose="020F0502020204030204" pitchFamily="34" charset="0"/>
                <a:cs typeface="Calibri" panose="020F0502020204030204" pitchFamily="34" charset="0"/>
              </a:rPr>
              <a:t>Chart- Enforcement </a:t>
            </a:r>
            <a:r>
              <a:rPr lang="en-CA" sz="1500" dirty="0" smtClean="0">
                <a:latin typeface="Calibri" panose="020F0502020204030204" pitchFamily="34" charset="0"/>
                <a:cs typeface="Calibri" panose="020F0502020204030204" pitchFamily="34" charset="0"/>
              </a:rPr>
              <a:t>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slide 10</a:t>
            </a:r>
            <a:endParaRPr lang="en-CA" sz="1500" dirty="0" smtClean="0">
              <a:latin typeface="Calibri" panose="020F0502020204030204" pitchFamily="34" charset="0"/>
              <a:cs typeface="Calibri" panose="020F0502020204030204" pitchFamily="34" charset="0"/>
            </a:endParaRPr>
          </a:p>
          <a:p>
            <a:pPr lvl="1"/>
            <a:endParaRPr lang="en-CA" sz="2400" dirty="0" smtClean="0">
              <a:latin typeface="Calibri" panose="020F0502020204030204" pitchFamily="34" charset="0"/>
              <a:cs typeface="Calibri" panose="020F0502020204030204" pitchFamily="34" charset="0"/>
            </a:endParaRPr>
          </a:p>
          <a:p>
            <a:endParaRPr lang="en-CA" dirty="0">
              <a:latin typeface="Calibri" panose="020F0502020204030204" pitchFamily="34" charset="0"/>
              <a:cs typeface="Calibri" panose="020F0502020204030204" pitchFamily="34" charset="0"/>
            </a:endParaRPr>
          </a:p>
        </p:txBody>
      </p:sp>
      <p:sp>
        <p:nvSpPr>
          <p:cNvPr id="8" name="Title 11"/>
          <p:cNvSpPr txBox="1">
            <a:spLocks/>
          </p:cNvSpPr>
          <p:nvPr/>
        </p:nvSpPr>
        <p:spPr>
          <a:xfrm>
            <a:off x="838201" y="304801"/>
            <a:ext cx="6858001" cy="533401"/>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t>Contents</a:t>
            </a:r>
            <a:b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br>
            <a:endParaRPr kumimoji="0" lang="en-CA" sz="2200" b="0" i="0" u="none" strike="noStrike" kern="1200" cap="none" spc="0" normalizeH="0" baseline="0" noProof="0" dirty="0">
              <a:ln>
                <a:noFill/>
              </a:ln>
              <a:solidFill>
                <a:sysClr val="windowText" lastClr="000000">
                  <a:lumMod val="75000"/>
                  <a:lumOff val="25000"/>
                </a:sysClr>
              </a:solidFill>
              <a:effectLst/>
              <a:uLnTx/>
              <a:uFillTx/>
              <a:latin typeface="Arial" pitchFamily="34" charset="0"/>
              <a:ea typeface="+mj-ea"/>
              <a:cs typeface="Arial" panose="020B0604020202020204" pitchFamily="34" charset="0"/>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695325"/>
            <a:ext cx="7772400" cy="1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43670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BC4A81-272D-4B6C-9094-3AE27DC0A8E0}" type="slidenum">
              <a:rPr lang="en-CA" smtClean="0">
                <a:solidFill>
                  <a:schemeClr val="tx1"/>
                </a:solidFill>
              </a:rPr>
              <a:t>3</a:t>
            </a:fld>
            <a:endParaRPr lang="en-CA" dirty="0">
              <a:solidFill>
                <a:schemeClr val="tx1"/>
              </a:solidFill>
            </a:endParaRPr>
          </a:p>
        </p:txBody>
      </p:sp>
      <p:sp>
        <p:nvSpPr>
          <p:cNvPr id="8" name="Rounded Rectangle 7"/>
          <p:cNvSpPr/>
          <p:nvPr/>
        </p:nvSpPr>
        <p:spPr>
          <a:xfrm>
            <a:off x="340491" y="762002"/>
            <a:ext cx="8115303" cy="1222098"/>
          </a:xfrm>
          <a:prstGeom prst="round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440" dirty="0" smtClean="0">
                <a:solidFill>
                  <a:schemeClr val="tx1"/>
                </a:solidFill>
                <a:latin typeface="Calibri" panose="020F0502020204030204" pitchFamily="34" charset="0"/>
                <a:cs typeface="Calibri" panose="020F0502020204030204" pitchFamily="34" charset="0"/>
              </a:rPr>
              <a:t>If a Non-Compliance has been cited during the inspection process, agencies will take the following steps based on the risk rating:</a:t>
            </a:r>
            <a:endParaRPr lang="en-CA" sz="1440" dirty="0">
              <a:solidFill>
                <a:schemeClr val="tx1"/>
              </a:solidFill>
              <a:latin typeface="Calibri" panose="020F0502020204030204" pitchFamily="34" charset="0"/>
              <a:cs typeface="Calibri" panose="020F0502020204030204" pitchFamily="34" charset="0"/>
            </a:endParaRPr>
          </a:p>
        </p:txBody>
      </p:sp>
      <p:cxnSp>
        <p:nvCxnSpPr>
          <p:cNvPr id="83" name="Straight Arrow Connector 82"/>
          <p:cNvCxnSpPr/>
          <p:nvPr/>
        </p:nvCxnSpPr>
        <p:spPr>
          <a:xfrm>
            <a:off x="6934200" y="3527777"/>
            <a:ext cx="0" cy="0"/>
          </a:xfrm>
          <a:prstGeom prst="straightConnector1">
            <a:avLst/>
          </a:prstGeom>
          <a:ln>
            <a:solidFill>
              <a:srgbClr val="FFFF00"/>
            </a:solidFill>
            <a:tailEnd type="arrow"/>
          </a:ln>
        </p:spPr>
        <p:style>
          <a:lnRef idx="2">
            <a:schemeClr val="accent6"/>
          </a:lnRef>
          <a:fillRef idx="1">
            <a:schemeClr val="lt1"/>
          </a:fillRef>
          <a:effectRef idx="0">
            <a:schemeClr val="accent6"/>
          </a:effectRef>
          <a:fontRef idx="minor">
            <a:schemeClr val="dk1"/>
          </a:fontRef>
        </p:style>
      </p:cxnSp>
      <p:sp>
        <p:nvSpPr>
          <p:cNvPr id="42" name="Title 11"/>
          <p:cNvSpPr txBox="1">
            <a:spLocks/>
          </p:cNvSpPr>
          <p:nvPr/>
        </p:nvSpPr>
        <p:spPr>
          <a:xfrm>
            <a:off x="838201" y="228601"/>
            <a:ext cx="6858001" cy="533401"/>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t>Reporting Requirements</a:t>
            </a:r>
            <a:b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br>
            <a:r>
              <a:rPr lang="en-CA" b="0" dirty="0" smtClean="0">
                <a:solidFill>
                  <a:srgbClr val="F79646">
                    <a:lumMod val="75000"/>
                  </a:srgbClr>
                </a:solidFill>
                <a:latin typeface="Calibri" panose="020F0502020204030204" pitchFamily="34" charset="0"/>
                <a:cs typeface="Calibri" panose="020F0502020204030204" pitchFamily="34" charset="0"/>
              </a:rPr>
              <a:t>Post Inspection</a:t>
            </a:r>
            <a:endParaRPr kumimoji="0" lang="en-CA" sz="2200" b="0" i="0" u="none" strike="noStrike" kern="1200" cap="none" spc="0" normalizeH="0" baseline="0" noProof="0" dirty="0">
              <a:ln>
                <a:noFill/>
              </a:ln>
              <a:solidFill>
                <a:sysClr val="windowText" lastClr="000000">
                  <a:lumMod val="75000"/>
                  <a:lumOff val="25000"/>
                </a:sysClr>
              </a:solidFill>
              <a:effectLst/>
              <a:uLnTx/>
              <a:uFillTx/>
              <a:latin typeface="Arial" pitchFamily="34" charset="0"/>
              <a:ea typeface="+mj-ea"/>
              <a:cs typeface="Arial" panose="020B0604020202020204" pitchFamily="34" charset="0"/>
            </a:endParaRPr>
          </a:p>
        </p:txBody>
      </p:sp>
      <p:pic>
        <p:nvPicPr>
          <p:cNvPr id="3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838200"/>
            <a:ext cx="7772400" cy="1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90" y="1704376"/>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6236" y="1524000"/>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93886" y="1704376"/>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727" y="2642639"/>
            <a:ext cx="333188" cy="33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7"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57800" y="1524000"/>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1" name="Picture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589" y="3431381"/>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2" name="Picture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5801" y="4367241"/>
            <a:ext cx="345000" cy="410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3" name="Picture 1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16111" y="4343056"/>
            <a:ext cx="355489" cy="381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4" name="Picture 1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766236" y="3241076"/>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5" name="Picture 1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493885" y="3431381"/>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0"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57800" y="3275499"/>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6" name="Picture 1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914147" y="3527777"/>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8" name="Picture 2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766235" y="4876800"/>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9" name="Picture 2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493884" y="5064477"/>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70" name="Picture 2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1588" y="5064477"/>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916456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FBBE224-C31F-4D69-99C8-A0AC17D8F408}" type="slidenum">
              <a:rPr lang="en-CA" smtClean="0">
                <a:solidFill>
                  <a:schemeClr val="tx1"/>
                </a:solidFill>
              </a:rPr>
              <a:t>4</a:t>
            </a:fld>
            <a:endParaRPr lang="en-CA" dirty="0">
              <a:solidFill>
                <a:schemeClr val="tx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3992427803"/>
              </p:ext>
            </p:extLst>
          </p:nvPr>
        </p:nvGraphicFramePr>
        <p:xfrm>
          <a:off x="152400" y="907280"/>
          <a:ext cx="8915400" cy="5798320"/>
        </p:xfrm>
        <a:graphic>
          <a:graphicData uri="http://schemas.openxmlformats.org/drawingml/2006/table">
            <a:tbl>
              <a:tblPr firstRow="1" bandRow="1">
                <a:tableStyleId>{D7AC3CCA-C797-4891-BE02-D94E43425B78}</a:tableStyleId>
              </a:tblPr>
              <a:tblGrid>
                <a:gridCol w="4457700"/>
                <a:gridCol w="4457700"/>
              </a:tblGrid>
              <a:tr h="6167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baseline="0" dirty="0" smtClean="0">
                          <a:latin typeface="+mj-lt"/>
                          <a:cs typeface="Arial" panose="020B0604020202020204" pitchFamily="34" charset="0"/>
                        </a:rPr>
                        <a:t>Non-compliance the Director deems within the service agency’s control to rectify</a:t>
                      </a:r>
                      <a:endParaRPr lang="en-CA" sz="1400" dirty="0" smtClean="0">
                        <a:solidFill>
                          <a:schemeClr val="tx1"/>
                        </a:solidFill>
                        <a:latin typeface="+mj-lt"/>
                        <a:cs typeface="Arial" panose="020B0604020202020204" pitchFamily="34" charset="0"/>
                      </a:endParaRPr>
                    </a:p>
                  </a:txBody>
                  <a:tcPr>
                    <a:solidFill>
                      <a:srgbClr val="FFFF9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baseline="0" dirty="0" smtClean="0">
                          <a:latin typeface="+mj-lt"/>
                          <a:cs typeface="Arial" panose="020B0604020202020204" pitchFamily="34" charset="0"/>
                        </a:rPr>
                        <a:t>Non-compliance the Director deems </a:t>
                      </a:r>
                      <a:r>
                        <a:rPr lang="en-CA" sz="1400" u="none" baseline="0" dirty="0" smtClean="0">
                          <a:latin typeface="+mj-lt"/>
                          <a:cs typeface="Arial" panose="020B0604020202020204" pitchFamily="34" charset="0"/>
                        </a:rPr>
                        <a:t>not</a:t>
                      </a:r>
                      <a:r>
                        <a:rPr lang="en-CA" sz="1400" u="sng" baseline="0" dirty="0" smtClean="0">
                          <a:latin typeface="+mj-lt"/>
                          <a:cs typeface="Arial" panose="020B0604020202020204" pitchFamily="34" charset="0"/>
                        </a:rPr>
                        <a:t> solely</a:t>
                      </a:r>
                      <a:r>
                        <a:rPr lang="en-CA" sz="1400" baseline="0" dirty="0" smtClean="0">
                          <a:latin typeface="+mj-lt"/>
                          <a:cs typeface="Arial" panose="020B0604020202020204" pitchFamily="34" charset="0"/>
                        </a:rPr>
                        <a:t> within the service agency’s control to rectify</a:t>
                      </a:r>
                      <a:endParaRPr lang="en-CA" sz="1400" dirty="0" smtClean="0">
                        <a:solidFill>
                          <a:schemeClr val="tx1"/>
                        </a:solidFill>
                        <a:latin typeface="+mj-lt"/>
                        <a:cs typeface="Arial" panose="020B0604020202020204" pitchFamily="34" charset="0"/>
                      </a:endParaRPr>
                    </a:p>
                  </a:txBody>
                  <a:tcPr>
                    <a:solidFill>
                      <a:srgbClr val="FFFF99"/>
                    </a:solidFill>
                  </a:tcPr>
                </a:tc>
              </a:tr>
              <a:tr h="76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100" baseline="0" dirty="0" smtClean="0">
                          <a:latin typeface="+mj-lt"/>
                          <a:cs typeface="Arial" panose="020B0604020202020204" pitchFamily="34" charset="0"/>
                        </a:rPr>
                        <a:t>Depending on the severity of the non-compliance(s), the Program Advisor may immediately contact or involve the Program Supervisor and service agency’s Executive </a:t>
                      </a:r>
                      <a:r>
                        <a:rPr lang="en-CA" sz="1100" dirty="0" smtClean="0">
                          <a:latin typeface="+mj-lt"/>
                          <a:cs typeface="Arial" panose="020B0604020202020204" pitchFamily="34" charset="0"/>
                        </a:rPr>
                        <a:t>Director, or his/her authorized delegate </a:t>
                      </a:r>
                      <a:r>
                        <a:rPr lang="en-CA" sz="1100" baseline="0" dirty="0" smtClean="0">
                          <a:latin typeface="+mj-lt"/>
                          <a:cs typeface="Arial" panose="020B0604020202020204" pitchFamily="34" charset="0"/>
                        </a:rPr>
                        <a:t> to manage the non-compliant issue(s).</a:t>
                      </a:r>
                      <a:endParaRPr lang="en-CA" sz="1100" dirty="0" smtClean="0">
                        <a:latin typeface="+mj-lt"/>
                        <a:cs typeface="Arial" panose="020B0604020202020204" pitchFamily="34" charset="0"/>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100" baseline="0" dirty="0" smtClean="0">
                          <a:latin typeface="+mj-lt"/>
                          <a:cs typeface="Arial" panose="020B0604020202020204" pitchFamily="34" charset="0"/>
                        </a:rPr>
                        <a:t>Depending on the severity of the non-compliance(s), the Program Advisor may immediately contact or involve the Program Supervisor and service agency’s Executive </a:t>
                      </a:r>
                      <a:r>
                        <a:rPr lang="en-CA" sz="1100" dirty="0" smtClean="0">
                          <a:latin typeface="+mj-lt"/>
                          <a:cs typeface="Arial" panose="020B0604020202020204" pitchFamily="34" charset="0"/>
                        </a:rPr>
                        <a:t>Director, or his/her authorized delegate </a:t>
                      </a:r>
                      <a:r>
                        <a:rPr lang="en-CA" sz="1100" baseline="0" dirty="0" smtClean="0">
                          <a:latin typeface="+mj-lt"/>
                          <a:cs typeface="Arial" panose="020B0604020202020204" pitchFamily="34" charset="0"/>
                        </a:rPr>
                        <a:t>to manage the non-compliant issue.</a:t>
                      </a:r>
                      <a:endParaRPr lang="en-CA" sz="1100" dirty="0" smtClean="0">
                        <a:latin typeface="+mj-lt"/>
                        <a:cs typeface="Arial" panose="020B0604020202020204" pitchFamily="34" charset="0"/>
                      </a:endParaRPr>
                    </a:p>
                  </a:txBody>
                  <a:tcPr>
                    <a:solidFill>
                      <a:schemeClr val="bg1"/>
                    </a:solidFill>
                  </a:tcPr>
                </a:tc>
              </a:tr>
              <a:tr h="76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dirty="0" smtClean="0">
                          <a:latin typeface="+mj-lt"/>
                          <a:cs typeface="Arial" panose="020B0604020202020204" pitchFamily="34" charset="0"/>
                        </a:rPr>
                        <a:t>The service agency</a:t>
                      </a:r>
                      <a:r>
                        <a:rPr lang="en-CA" sz="1100" baseline="0" dirty="0" smtClean="0">
                          <a:latin typeface="+mj-lt"/>
                          <a:cs typeface="Arial" panose="020B0604020202020204" pitchFamily="34" charset="0"/>
                        </a:rPr>
                        <a:t> shall provide a written r</a:t>
                      </a:r>
                      <a:r>
                        <a:rPr lang="en-CA" sz="1100" dirty="0" smtClean="0">
                          <a:latin typeface="+mj-lt"/>
                          <a:cs typeface="Arial" panose="020B0604020202020204" pitchFamily="34" charset="0"/>
                        </a:rPr>
                        <a:t>esponse that meets Ministry expectations, describing safeguards intended to ensure the</a:t>
                      </a:r>
                      <a:r>
                        <a:rPr lang="en-CA" sz="1100" baseline="0" dirty="0" smtClean="0">
                          <a:latin typeface="+mj-lt"/>
                          <a:cs typeface="Arial" panose="020B0604020202020204" pitchFamily="34" charset="0"/>
                        </a:rPr>
                        <a:t> safety of the individuals, </a:t>
                      </a:r>
                      <a:r>
                        <a:rPr lang="en-CA" sz="1100" dirty="0" smtClean="0">
                          <a:latin typeface="+mj-lt"/>
                          <a:cs typeface="Arial" panose="020B0604020202020204" pitchFamily="34" charset="0"/>
                        </a:rPr>
                        <a:t>corrective action and timelines to rectify non-compliance,</a:t>
                      </a:r>
                      <a:r>
                        <a:rPr lang="en-CA" sz="1100" baseline="0" dirty="0" smtClean="0">
                          <a:latin typeface="+mj-lt"/>
                          <a:cs typeface="Arial" panose="020B0604020202020204" pitchFamily="34" charset="0"/>
                        </a:rPr>
                        <a:t> </a:t>
                      </a:r>
                      <a:r>
                        <a:rPr lang="en-CA" sz="1100" dirty="0" smtClean="0">
                          <a:latin typeface="+mj-lt"/>
                          <a:cs typeface="Arial" panose="020B0604020202020204" pitchFamily="34" charset="0"/>
                        </a:rPr>
                        <a:t>within 24 hours of receiving the Non-Compliance Letter.  </a:t>
                      </a:r>
                      <a:endParaRPr lang="en-CA" sz="1100" dirty="0" smtClean="0">
                        <a:solidFill>
                          <a:schemeClr val="tx1"/>
                        </a:solidFill>
                        <a:latin typeface="+mj-lt"/>
                        <a:cs typeface="Arial" panose="020B0604020202020204" pitchFamily="34" charset="0"/>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dirty="0" smtClean="0">
                          <a:latin typeface="+mj-lt"/>
                          <a:cs typeface="Arial" panose="020B0604020202020204" pitchFamily="34" charset="0"/>
                        </a:rPr>
                        <a:t>The service agency</a:t>
                      </a:r>
                      <a:r>
                        <a:rPr lang="en-CA" sz="1100" baseline="0" dirty="0" smtClean="0">
                          <a:latin typeface="+mj-lt"/>
                          <a:cs typeface="Arial" panose="020B0604020202020204" pitchFamily="34" charset="0"/>
                        </a:rPr>
                        <a:t> shall provide a written r</a:t>
                      </a:r>
                      <a:r>
                        <a:rPr lang="en-CA" sz="1100" dirty="0" smtClean="0">
                          <a:latin typeface="+mj-lt"/>
                          <a:cs typeface="Arial" panose="020B0604020202020204" pitchFamily="34" charset="0"/>
                        </a:rPr>
                        <a:t>esponse describing safeguards intended to ensure the</a:t>
                      </a:r>
                      <a:r>
                        <a:rPr lang="en-CA" sz="1100" baseline="0" dirty="0" smtClean="0">
                          <a:latin typeface="+mj-lt"/>
                          <a:cs typeface="Arial" panose="020B0604020202020204" pitchFamily="34" charset="0"/>
                        </a:rPr>
                        <a:t> safety of the individuals, </a:t>
                      </a:r>
                      <a:r>
                        <a:rPr lang="en-CA" sz="1100" dirty="0" smtClean="0">
                          <a:latin typeface="+mj-lt"/>
                          <a:cs typeface="Arial" panose="020B0604020202020204" pitchFamily="34" charset="0"/>
                        </a:rPr>
                        <a:t>corrective action and timelines to rectify issue within 24 hours of receiving the Non-Compliance Letter.</a:t>
                      </a:r>
                      <a:endParaRPr lang="en-CA" sz="1100" dirty="0" smtClean="0">
                        <a:solidFill>
                          <a:schemeClr val="tx1"/>
                        </a:solidFill>
                        <a:latin typeface="+mj-lt"/>
                        <a:cs typeface="Arial" panose="020B0604020202020204" pitchFamily="34" charset="0"/>
                      </a:endParaRPr>
                    </a:p>
                  </a:txBody>
                  <a:tcPr>
                    <a:solidFill>
                      <a:schemeClr val="bg1"/>
                    </a:solidFill>
                  </a:tcPr>
                </a:tc>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dirty="0" smtClean="0">
                          <a:latin typeface="+mj-lt"/>
                          <a:cs typeface="Arial" panose="020B0604020202020204" pitchFamily="34" charset="0"/>
                        </a:rPr>
                        <a:t>The service agency will have up to 10 business days to confirm the completion of corrective action</a:t>
                      </a:r>
                      <a:r>
                        <a:rPr lang="en-CA" sz="1100" baseline="0" dirty="0" smtClean="0">
                          <a:latin typeface="+mj-lt"/>
                          <a:cs typeface="Arial" panose="020B0604020202020204" pitchFamily="34" charset="0"/>
                        </a:rPr>
                        <a:t> </a:t>
                      </a:r>
                      <a:r>
                        <a:rPr lang="en-CA" sz="1100" dirty="0" smtClean="0">
                          <a:latin typeface="+mj-lt"/>
                          <a:cs typeface="Arial" panose="020B0604020202020204" pitchFamily="34" charset="0"/>
                        </a:rPr>
                        <a:t>that meets Ministry expectations.</a:t>
                      </a:r>
                      <a:endParaRPr lang="en-CA" sz="1100" dirty="0" smtClean="0">
                        <a:solidFill>
                          <a:schemeClr val="tx1"/>
                        </a:solidFill>
                        <a:latin typeface="+mj-lt"/>
                        <a:cs typeface="Arial" panose="020B0604020202020204" pitchFamily="34" charset="0"/>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dirty="0" smtClean="0">
                          <a:latin typeface="+mj-lt"/>
                          <a:cs typeface="Arial" panose="020B0604020202020204" pitchFamily="34" charset="0"/>
                        </a:rPr>
                        <a:t>The</a:t>
                      </a:r>
                      <a:r>
                        <a:rPr lang="en-CA" sz="1100" baseline="0" dirty="0" smtClean="0">
                          <a:latin typeface="+mj-lt"/>
                          <a:cs typeface="Arial" panose="020B0604020202020204" pitchFamily="34" charset="0"/>
                        </a:rPr>
                        <a:t> s</a:t>
                      </a:r>
                      <a:r>
                        <a:rPr lang="en-CA" sz="1100" dirty="0" smtClean="0">
                          <a:latin typeface="+mj-lt"/>
                          <a:cs typeface="Arial" panose="020B0604020202020204" pitchFamily="34" charset="0"/>
                        </a:rPr>
                        <a:t>ervice agency will have  up to 10</a:t>
                      </a:r>
                      <a:r>
                        <a:rPr lang="en-CA" sz="1100" baseline="0" dirty="0" smtClean="0">
                          <a:latin typeface="+mj-lt"/>
                          <a:cs typeface="Arial" panose="020B0604020202020204" pitchFamily="34" charset="0"/>
                        </a:rPr>
                        <a:t> business</a:t>
                      </a:r>
                      <a:r>
                        <a:rPr lang="en-CA" sz="1100" dirty="0" smtClean="0">
                          <a:latin typeface="+mj-lt"/>
                          <a:cs typeface="Arial" panose="020B0604020202020204" pitchFamily="34" charset="0"/>
                        </a:rPr>
                        <a:t> days to confirm the completion of corrective action</a:t>
                      </a:r>
                      <a:r>
                        <a:rPr lang="en-CA" sz="1100" baseline="0" dirty="0" smtClean="0">
                          <a:latin typeface="+mj-lt"/>
                          <a:cs typeface="Arial" panose="020B0604020202020204" pitchFamily="34" charset="0"/>
                        </a:rPr>
                        <a:t> </a:t>
                      </a:r>
                      <a:r>
                        <a:rPr lang="en-CA" sz="1100" dirty="0" smtClean="0">
                          <a:latin typeface="+mj-lt"/>
                          <a:cs typeface="Arial" panose="020B0604020202020204" pitchFamily="34" charset="0"/>
                        </a:rPr>
                        <a:t>that meets Ministry expectations .</a:t>
                      </a:r>
                      <a:endParaRPr lang="en-CA" sz="1100" dirty="0" smtClean="0">
                        <a:solidFill>
                          <a:schemeClr val="tx1"/>
                        </a:solidFill>
                        <a:latin typeface="+mj-lt"/>
                        <a:cs typeface="Arial" panose="020B0604020202020204" pitchFamily="34" charset="0"/>
                      </a:endParaRPr>
                    </a:p>
                  </a:txBody>
                  <a:tcPr>
                    <a:solidFill>
                      <a:schemeClr val="bg1"/>
                    </a:solidFill>
                  </a:tcPr>
                </a:tc>
              </a:tr>
              <a:tr h="609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dirty="0" smtClean="0">
                          <a:latin typeface="+mj-lt"/>
                          <a:cs typeface="Arial" panose="020B0604020202020204" pitchFamily="34" charset="0"/>
                        </a:rPr>
                        <a:t>If the service agency remains in non-compliance following up to 10</a:t>
                      </a:r>
                      <a:r>
                        <a:rPr lang="en-CA" sz="1100" baseline="0" dirty="0" smtClean="0">
                          <a:latin typeface="+mj-lt"/>
                          <a:cs typeface="Arial" panose="020B0604020202020204" pitchFamily="34" charset="0"/>
                        </a:rPr>
                        <a:t> business</a:t>
                      </a:r>
                      <a:r>
                        <a:rPr lang="en-CA" sz="1100" dirty="0" smtClean="0">
                          <a:latin typeface="+mj-lt"/>
                          <a:cs typeface="Arial" panose="020B0604020202020204" pitchFamily="34" charset="0"/>
                        </a:rPr>
                        <a:t> days, the Regional Office and Compliance</a:t>
                      </a:r>
                      <a:r>
                        <a:rPr lang="en-CA" sz="1100" baseline="0" dirty="0" smtClean="0">
                          <a:latin typeface="+mj-lt"/>
                          <a:cs typeface="Arial" panose="020B0604020202020204" pitchFamily="34" charset="0"/>
                        </a:rPr>
                        <a:t> Team </a:t>
                      </a:r>
                      <a:r>
                        <a:rPr lang="en-CA" sz="1100" dirty="0" smtClean="0">
                          <a:latin typeface="+mj-lt"/>
                          <a:cs typeface="Arial" panose="020B0604020202020204" pitchFamily="34" charset="0"/>
                        </a:rPr>
                        <a:t>will evaluate the submission (if any) and action accordingly.</a:t>
                      </a:r>
                      <a:r>
                        <a:rPr lang="en-CA" sz="1100" baseline="0" dirty="0" smtClean="0">
                          <a:latin typeface="+mj-lt"/>
                          <a:cs typeface="Arial" panose="020B0604020202020204" pitchFamily="34" charset="0"/>
                        </a:rPr>
                        <a:t> Public posting required.</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dirty="0" smtClean="0">
                          <a:latin typeface="+mj-lt"/>
                          <a:cs typeface="Arial" panose="020B0604020202020204" pitchFamily="34" charset="0"/>
                        </a:rPr>
                        <a:t>If the service agency remains in non-compliance following up</a:t>
                      </a:r>
                      <a:r>
                        <a:rPr lang="en-CA" sz="1100" baseline="0" dirty="0" smtClean="0">
                          <a:latin typeface="+mj-lt"/>
                          <a:cs typeface="Arial" panose="020B0604020202020204" pitchFamily="34" charset="0"/>
                        </a:rPr>
                        <a:t> to </a:t>
                      </a:r>
                      <a:r>
                        <a:rPr lang="en-CA" sz="1100" dirty="0" smtClean="0">
                          <a:latin typeface="+mj-lt"/>
                          <a:cs typeface="Arial" panose="020B0604020202020204" pitchFamily="34" charset="0"/>
                        </a:rPr>
                        <a:t>10</a:t>
                      </a:r>
                      <a:r>
                        <a:rPr lang="en-CA" sz="1100" baseline="0" dirty="0" smtClean="0">
                          <a:latin typeface="+mj-lt"/>
                          <a:cs typeface="Arial" panose="020B0604020202020204" pitchFamily="34" charset="0"/>
                        </a:rPr>
                        <a:t> business</a:t>
                      </a:r>
                      <a:r>
                        <a:rPr lang="en-CA" sz="1100" dirty="0" smtClean="0">
                          <a:latin typeface="+mj-lt"/>
                          <a:cs typeface="Arial" panose="020B0604020202020204" pitchFamily="34" charset="0"/>
                        </a:rPr>
                        <a:t> days, the Regional Office and Compliance Team will evaluate the submission (if any) and action accordingly.</a:t>
                      </a:r>
                      <a:r>
                        <a:rPr lang="en-CA" sz="1100" baseline="0" dirty="0" smtClean="0">
                          <a:latin typeface="+mj-lt"/>
                          <a:cs typeface="Arial" panose="020B0604020202020204" pitchFamily="34" charset="0"/>
                        </a:rPr>
                        <a:t> Public posting required.</a:t>
                      </a:r>
                    </a:p>
                  </a:txBody>
                  <a:tcPr>
                    <a:solidFill>
                      <a:schemeClr val="bg1"/>
                    </a:solidFill>
                  </a:tcPr>
                </a:tc>
              </a:tr>
              <a:tr h="259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100" baseline="0" dirty="0" smtClean="0">
                          <a:latin typeface="+mj-lt"/>
                          <a:cs typeface="Arial" panose="020B0604020202020204" pitchFamily="34" charset="0"/>
                        </a:rPr>
                        <a:t>The Director, or his/her authorized delegate will assess and may limit service agency funding and/or i</a:t>
                      </a:r>
                      <a:r>
                        <a:rPr lang="en-CA" sz="1100" dirty="0" smtClean="0">
                          <a:latin typeface="+mj-lt"/>
                          <a:cs typeface="Arial" panose="020B0604020202020204" pitchFamily="34" charset="0"/>
                        </a:rPr>
                        <a:t>ssue</a:t>
                      </a:r>
                      <a:r>
                        <a:rPr lang="en-CA" sz="1100" baseline="0" dirty="0" smtClean="0">
                          <a:latin typeface="+mj-lt"/>
                          <a:cs typeface="Arial" panose="020B0604020202020204" pitchFamily="34" charset="0"/>
                        </a:rPr>
                        <a:t> a</a:t>
                      </a:r>
                      <a:r>
                        <a:rPr lang="en-CA" sz="1100" dirty="0" smtClean="0">
                          <a:latin typeface="+mj-lt"/>
                          <a:cs typeface="Arial" panose="020B0604020202020204" pitchFamily="34" charset="0"/>
                        </a:rPr>
                        <a:t> Notice</a:t>
                      </a:r>
                      <a:r>
                        <a:rPr lang="en-CA" sz="1100" baseline="0" dirty="0" smtClean="0">
                          <a:latin typeface="+mj-lt"/>
                          <a:cs typeface="Arial" panose="020B0604020202020204" pitchFamily="34" charset="0"/>
                        </a:rPr>
                        <a:t> of Compliance Order. The service agency has up to 14 calendar days (or within any other timeline specified in the notice) to respond.</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500" baseline="0" dirty="0" smtClean="0">
                        <a:latin typeface="+mj-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100" baseline="0" dirty="0" smtClean="0">
                          <a:latin typeface="+mj-lt"/>
                          <a:cs typeface="Arial" panose="020B0604020202020204" pitchFamily="34" charset="0"/>
                        </a:rPr>
                        <a:t>The Director or authorized delegate will consider the submission (if any). The Director or authorized delegate may issue a Compliance Order, that after the time period specified in the notice has expired, </a:t>
                      </a:r>
                      <a:r>
                        <a:rPr lang="en-CA" sz="1100" dirty="0" smtClean="0">
                          <a:latin typeface="+mj-lt"/>
                          <a:cs typeface="Arial" panose="020B0604020202020204" pitchFamily="34" charset="0"/>
                        </a:rPr>
                        <a:t>may also result in the Ministry withholding </a:t>
                      </a:r>
                      <a:r>
                        <a:rPr lang="en-CA" sz="1100" baseline="0" dirty="0" smtClean="0">
                          <a:latin typeface="+mj-lt"/>
                          <a:cs typeface="Arial" panose="020B0604020202020204" pitchFamily="34" charset="0"/>
                        </a:rPr>
                        <a:t>new funding.</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1100" baseline="0" dirty="0" smtClean="0">
                        <a:latin typeface="+mj-lt"/>
                        <a:cs typeface="Arial" panose="020B0604020202020204" pitchFamily="34" charset="0"/>
                      </a:endParaRPr>
                    </a:p>
                  </a:txBody>
                  <a:tcPr>
                    <a:solidFill>
                      <a:schemeClr val="bg1"/>
                    </a:solidFill>
                  </a:tcPr>
                </a:tc>
                <a:tc>
                  <a:txBody>
                    <a:bodyPr/>
                    <a:lstStyle/>
                    <a:p>
                      <a:r>
                        <a:rPr lang="en-CA" sz="1100" dirty="0" smtClean="0">
                          <a:latin typeface="+mj-lt"/>
                          <a:cs typeface="Arial" panose="020B0604020202020204" pitchFamily="34" charset="0"/>
                        </a:rPr>
                        <a:t>The Director</a:t>
                      </a:r>
                      <a:r>
                        <a:rPr lang="en-CA" sz="1100" baseline="0" dirty="0" smtClean="0">
                          <a:latin typeface="+mj-lt"/>
                          <a:cs typeface="Arial" panose="020B0604020202020204" pitchFamily="34" charset="0"/>
                        </a:rPr>
                        <a:t> or authorized delegate </a:t>
                      </a:r>
                      <a:r>
                        <a:rPr lang="en-CA" sz="1100" dirty="0" smtClean="0">
                          <a:latin typeface="+mj-lt"/>
                          <a:cs typeface="Arial" panose="020B0604020202020204" pitchFamily="34" charset="0"/>
                        </a:rPr>
                        <a:t>will assess the situational</a:t>
                      </a:r>
                      <a:r>
                        <a:rPr lang="en-CA" sz="1100" baseline="0" dirty="0" smtClean="0">
                          <a:latin typeface="+mj-lt"/>
                          <a:cs typeface="Arial" panose="020B0604020202020204" pitchFamily="34" charset="0"/>
                        </a:rPr>
                        <a:t> circumstances preventing the completion of corrective measures and may </a:t>
                      </a:r>
                      <a:r>
                        <a:rPr lang="en-CA" sz="1100" dirty="0" smtClean="0">
                          <a:latin typeface="+mj-lt"/>
                          <a:cs typeface="Arial" panose="020B0604020202020204" pitchFamily="34" charset="0"/>
                        </a:rPr>
                        <a:t>provide an up</a:t>
                      </a:r>
                      <a:r>
                        <a:rPr lang="en-CA" sz="1100" baseline="0" dirty="0" smtClean="0">
                          <a:latin typeface="+mj-lt"/>
                          <a:cs typeface="Arial" panose="020B0604020202020204" pitchFamily="34" charset="0"/>
                        </a:rPr>
                        <a:t> to</a:t>
                      </a:r>
                      <a:r>
                        <a:rPr lang="en-CA" sz="1100" dirty="0" smtClean="0">
                          <a:latin typeface="+mj-lt"/>
                          <a:cs typeface="Arial" panose="020B0604020202020204" pitchFamily="34" charset="0"/>
                        </a:rPr>
                        <a:t> 30 business day extension</a:t>
                      </a:r>
                      <a:r>
                        <a:rPr lang="en-CA" sz="1100" baseline="0" dirty="0" smtClean="0">
                          <a:latin typeface="+mj-lt"/>
                          <a:cs typeface="Arial" panose="020B0604020202020204" pitchFamily="34" charset="0"/>
                        </a:rPr>
                        <a:t> letter</a:t>
                      </a:r>
                      <a:r>
                        <a:rPr lang="en-CA" sz="1100" baseline="0" dirty="0" smtClean="0">
                          <a:solidFill>
                            <a:srgbClr val="FF0000"/>
                          </a:solidFill>
                          <a:latin typeface="+mj-lt"/>
                          <a:cs typeface="Arial" panose="020B0604020202020204" pitchFamily="34" charset="0"/>
                        </a:rPr>
                        <a:t> </a:t>
                      </a:r>
                      <a:r>
                        <a:rPr lang="en-CA" sz="1100" baseline="0" dirty="0" smtClean="0">
                          <a:solidFill>
                            <a:schemeClr val="tx1"/>
                          </a:solidFill>
                          <a:latin typeface="+mj-lt"/>
                          <a:cs typeface="Arial" panose="020B0604020202020204" pitchFamily="34" charset="0"/>
                        </a:rPr>
                        <a:t>or an extension letter containing an agreed upon timeline </a:t>
                      </a:r>
                      <a:r>
                        <a:rPr lang="en-CA" sz="1100" baseline="0" dirty="0" smtClean="0">
                          <a:solidFill>
                            <a:schemeClr val="tx1"/>
                          </a:solidFill>
                        </a:rPr>
                        <a:t>for compliance based on the situational circumstances. </a:t>
                      </a:r>
                      <a:r>
                        <a:rPr lang="en-CA" sz="1100" baseline="0" dirty="0" smtClean="0">
                          <a:solidFill>
                            <a:schemeClr val="tx1"/>
                          </a:solidFill>
                          <a:latin typeface="+mj-lt"/>
                          <a:cs typeface="Arial" panose="020B0604020202020204" pitchFamily="34" charset="0"/>
                        </a:rPr>
                        <a:t>Additional extension letter(s) may be issued if necessary.</a:t>
                      </a:r>
                    </a:p>
                    <a:p>
                      <a:endParaRPr lang="en-CA" sz="500" baseline="0" dirty="0" smtClean="0">
                        <a:solidFill>
                          <a:schemeClr val="tx1"/>
                        </a:solidFill>
                        <a:latin typeface="+mj-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100" dirty="0" smtClean="0">
                          <a:latin typeface="+mj-lt"/>
                          <a:cs typeface="Arial" panose="020B0604020202020204" pitchFamily="34" charset="0"/>
                        </a:rPr>
                        <a:t>Failure to address non-compliance within</a:t>
                      </a:r>
                      <a:r>
                        <a:rPr lang="en-CA" sz="1100" baseline="0" dirty="0" smtClean="0">
                          <a:latin typeface="+mj-lt"/>
                          <a:cs typeface="Arial" panose="020B0604020202020204" pitchFamily="34" charset="0"/>
                        </a:rPr>
                        <a:t> the timeline may result in the Director or authorized delegate issuing a Notice of Compliance Order. </a:t>
                      </a:r>
                      <a:r>
                        <a:rPr lang="en-CA" sz="1100" kern="1200" baseline="0" dirty="0" smtClean="0">
                          <a:solidFill>
                            <a:schemeClr val="dk1"/>
                          </a:solidFill>
                          <a:latin typeface="+mn-lt"/>
                          <a:ea typeface="+mn-ea"/>
                          <a:cs typeface="Arial" panose="020B0604020202020204" pitchFamily="34" charset="0"/>
                        </a:rPr>
                        <a:t>The service agency has up to 14 calendar days from receipt of the notice (or within any other timeline specified in the notice) to respond.</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50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100" kern="1200" baseline="0" dirty="0" smtClean="0">
                          <a:solidFill>
                            <a:schemeClr val="dk1"/>
                          </a:solidFill>
                          <a:latin typeface="+mn-lt"/>
                          <a:ea typeface="+mn-ea"/>
                          <a:cs typeface="Arial" panose="020B0604020202020204" pitchFamily="34" charset="0"/>
                        </a:rPr>
                        <a:t>The Director or authorized delegate will consider the submission (if any). The Director or authorized delegate may issue a Compliance Order, that after the time period specified in the notice has expired, </a:t>
                      </a:r>
                      <a:r>
                        <a:rPr lang="en-CA" sz="1100" kern="1200" dirty="0" smtClean="0">
                          <a:solidFill>
                            <a:schemeClr val="dk1"/>
                          </a:solidFill>
                          <a:latin typeface="+mn-lt"/>
                          <a:ea typeface="+mn-ea"/>
                          <a:cs typeface="Arial" panose="020B0604020202020204" pitchFamily="34" charset="0"/>
                        </a:rPr>
                        <a:t>may also result in the Ministry withholding </a:t>
                      </a:r>
                      <a:r>
                        <a:rPr lang="en-CA" sz="1100" kern="1200" baseline="0" dirty="0" smtClean="0">
                          <a:solidFill>
                            <a:schemeClr val="dk1"/>
                          </a:solidFill>
                          <a:latin typeface="+mn-lt"/>
                          <a:ea typeface="+mn-ea"/>
                          <a:cs typeface="Arial" panose="020B0604020202020204" pitchFamily="34" charset="0"/>
                        </a:rPr>
                        <a:t>new funding.</a:t>
                      </a:r>
                      <a:endParaRPr lang="en-CA" sz="1100" dirty="0" smtClean="0">
                        <a:latin typeface="+mj-lt"/>
                        <a:cs typeface="Arial" panose="020B0604020202020204" pitchFamily="34" charset="0"/>
                      </a:endParaRPr>
                    </a:p>
                  </a:txBody>
                  <a:tcPr>
                    <a:solidFill>
                      <a:schemeClr val="bg1"/>
                    </a:solidFill>
                  </a:tcPr>
                </a:tc>
              </a:tr>
            </a:tbl>
          </a:graphicData>
        </a:graphic>
      </p:graphicFrame>
      <p:sp>
        <p:nvSpPr>
          <p:cNvPr id="9" name="Title 11"/>
          <p:cNvSpPr txBox="1">
            <a:spLocks/>
          </p:cNvSpPr>
          <p:nvPr/>
        </p:nvSpPr>
        <p:spPr>
          <a:xfrm>
            <a:off x="158263" y="228601"/>
            <a:ext cx="8839200" cy="737175"/>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lvl="0"/>
            <a:r>
              <a:rPr lang="en-CA" sz="2000" b="0" dirty="0" smtClean="0">
                <a:solidFill>
                  <a:sysClr val="windowText" lastClr="000000">
                    <a:lumMod val="75000"/>
                    <a:lumOff val="25000"/>
                  </a:sysClr>
                </a:solidFill>
                <a:latin typeface="Calibri" panose="020F0502020204030204" pitchFamily="34" charset="0"/>
                <a:cs typeface="Calibri" panose="020F0502020204030204" pitchFamily="34" charset="0"/>
              </a:rPr>
              <a:t>           Action </a:t>
            </a:r>
            <a:r>
              <a:rPr lang="en-CA" sz="2000" b="0" dirty="0">
                <a:solidFill>
                  <a:sysClr val="windowText" lastClr="000000">
                    <a:lumMod val="75000"/>
                    <a:lumOff val="25000"/>
                  </a:sysClr>
                </a:solidFill>
                <a:latin typeface="Calibri" panose="020F0502020204030204" pitchFamily="34" charset="0"/>
                <a:cs typeface="Calibri" panose="020F0502020204030204" pitchFamily="34" charset="0"/>
              </a:rPr>
              <a:t>Required: </a:t>
            </a:r>
            <a:r>
              <a:rPr lang="en-CA" sz="2000" b="0" dirty="0" smtClean="0">
                <a:solidFill>
                  <a:sysClr val="windowText" lastClr="000000">
                    <a:lumMod val="75000"/>
                    <a:lumOff val="25000"/>
                  </a:sysClr>
                </a:solidFill>
                <a:latin typeface="Calibri" panose="020F0502020204030204" pitchFamily="34" charset="0"/>
                <a:cs typeface="Calibri" panose="020F0502020204030204" pitchFamily="34" charset="0"/>
              </a:rPr>
              <a:t>‘High’ </a:t>
            </a:r>
            <a:r>
              <a:rPr lang="en-CA" sz="2000" b="0" dirty="0">
                <a:solidFill>
                  <a:sysClr val="windowText" lastClr="000000">
                    <a:lumMod val="75000"/>
                    <a:lumOff val="25000"/>
                  </a:sysClr>
                </a:solidFill>
                <a:latin typeface="Calibri" panose="020F0502020204030204" pitchFamily="34" charset="0"/>
                <a:cs typeface="Calibri" panose="020F0502020204030204" pitchFamily="34" charset="0"/>
              </a:rPr>
              <a:t>Non-Compliant Requirement(s) </a:t>
            </a:r>
            <a:r>
              <a:rPr lang="en-CA" sz="2000" b="0" dirty="0" smtClean="0">
                <a:solidFill>
                  <a:sysClr val="windowText" lastClr="000000">
                    <a:lumMod val="75000"/>
                    <a:lumOff val="25000"/>
                  </a:sysClr>
                </a:solidFill>
                <a:latin typeface="Calibri" panose="020F0502020204030204" pitchFamily="34" charset="0"/>
                <a:cs typeface="Calibri" panose="020F0502020204030204" pitchFamily="34" charset="0"/>
              </a:rPr>
              <a:t>Identified  </a:t>
            </a:r>
            <a:endParaRPr lang="en-CA" sz="800" b="0" dirty="0">
              <a:solidFill>
                <a:sysClr val="windowText" lastClr="000000">
                  <a:lumMod val="75000"/>
                  <a:lumOff val="25000"/>
                </a:sysClr>
              </a:solidFill>
              <a:latin typeface="Calibri" panose="020F0502020204030204" pitchFamily="34" charset="0"/>
              <a:cs typeface="Calibri" panose="020F0502020204030204" pitchFamily="34" charset="0"/>
            </a:endParaRPr>
          </a:p>
          <a:p>
            <a:pPr lvl="0"/>
            <a:r>
              <a:rPr lang="en-CA" sz="1600" b="0" dirty="0" smtClean="0">
                <a:solidFill>
                  <a:srgbClr val="F79646">
                    <a:lumMod val="75000"/>
                  </a:srgbClr>
                </a:solidFill>
                <a:latin typeface="Calibri" panose="020F0502020204030204" pitchFamily="34" charset="0"/>
                <a:cs typeface="Calibri" panose="020F0502020204030204" pitchFamily="34" charset="0"/>
              </a:rPr>
              <a:t>      ‘</a:t>
            </a:r>
            <a:r>
              <a:rPr lang="en-CA" sz="1600" b="0" dirty="0">
                <a:solidFill>
                  <a:srgbClr val="F79646">
                    <a:lumMod val="75000"/>
                  </a:srgbClr>
                </a:solidFill>
                <a:latin typeface="Calibri" panose="020F0502020204030204" pitchFamily="34" charset="0"/>
                <a:cs typeface="Calibri" panose="020F0502020204030204" pitchFamily="34" charset="0"/>
              </a:rPr>
              <a:t>Health and safety or service delivery concerns which could </a:t>
            </a:r>
            <a:r>
              <a:rPr lang="en-CA" sz="1600" b="0" dirty="0" smtClean="0">
                <a:solidFill>
                  <a:srgbClr val="F79646">
                    <a:lumMod val="75000"/>
                  </a:srgbClr>
                </a:solidFill>
                <a:latin typeface="Calibri" panose="020F0502020204030204" pitchFamily="34" charset="0"/>
                <a:cs typeface="Calibri" panose="020F0502020204030204" pitchFamily="34" charset="0"/>
              </a:rPr>
              <a:t>potentially place </a:t>
            </a:r>
            <a:r>
              <a:rPr lang="en-CA" sz="1600" b="0" dirty="0">
                <a:solidFill>
                  <a:srgbClr val="F79646">
                    <a:lumMod val="75000"/>
                  </a:srgbClr>
                </a:solidFill>
                <a:latin typeface="Calibri" panose="020F0502020204030204" pitchFamily="34" charset="0"/>
                <a:cs typeface="Calibri" panose="020F0502020204030204" pitchFamily="34" charset="0"/>
              </a:rPr>
              <a:t>the individual at risk.’ </a:t>
            </a:r>
            <a:endParaRPr kumimoji="0" lang="en-CA" sz="2200" b="0" i="0" u="none" strike="noStrike" kern="1200" cap="none" spc="0" normalizeH="0" baseline="0" noProof="0" dirty="0">
              <a:ln>
                <a:noFill/>
              </a:ln>
              <a:solidFill>
                <a:sysClr val="windowText" lastClr="000000">
                  <a:lumMod val="75000"/>
                  <a:lumOff val="25000"/>
                </a:sysClr>
              </a:solidFill>
              <a:effectLst/>
              <a:uLnTx/>
              <a:uFillTx/>
              <a:latin typeface="Arial" pitchFamily="34" charset="0"/>
              <a:ea typeface="+mj-ea"/>
              <a:cs typeface="Arial" panose="020B0604020202020204" pitchFamily="34" charset="0"/>
            </a:endParaRP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81013"/>
            <a:ext cx="583532" cy="59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5857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BC4A81-272D-4B6C-9094-3AE27DC0A8E0}" type="slidenum">
              <a:rPr lang="en-CA" smtClean="0">
                <a:solidFill>
                  <a:schemeClr val="tx1"/>
                </a:solidFill>
              </a:rPr>
              <a:t>5</a:t>
            </a:fld>
            <a:endParaRPr lang="en-CA" dirty="0">
              <a:solidFill>
                <a:schemeClr val="tx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702181720"/>
              </p:ext>
            </p:extLst>
          </p:nvPr>
        </p:nvGraphicFramePr>
        <p:xfrm>
          <a:off x="283947" y="2133600"/>
          <a:ext cx="8639174" cy="3691562"/>
        </p:xfrm>
        <a:graphic>
          <a:graphicData uri="http://schemas.openxmlformats.org/drawingml/2006/table">
            <a:tbl>
              <a:tblPr>
                <a:tableStyleId>{0505E3EF-67EA-436B-97B2-0124C06EBD24}</a:tableStyleId>
              </a:tblPr>
              <a:tblGrid>
                <a:gridCol w="919555"/>
                <a:gridCol w="1463044"/>
                <a:gridCol w="1700016"/>
                <a:gridCol w="1630471"/>
                <a:gridCol w="1463044"/>
                <a:gridCol w="1463044"/>
              </a:tblGrid>
              <a:tr h="110563">
                <a:tc>
                  <a:txBody>
                    <a:bodyPr/>
                    <a:lstStyle/>
                    <a:p>
                      <a:pPr algn="ctr" fontAlgn="ctr"/>
                      <a:r>
                        <a:rPr lang="en-CA" sz="900" b="1" i="0" u="none" strike="noStrike" dirty="0" smtClean="0">
                          <a:effectLst/>
                          <a:latin typeface="Arial"/>
                        </a:rPr>
                        <a:t>A</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en-CA" sz="900" b="1" i="0" u="none" strike="noStrike" dirty="0" smtClean="0">
                          <a:effectLst/>
                          <a:latin typeface="Arial"/>
                        </a:rPr>
                        <a:t>B</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en-CA" sz="900" b="1" i="0" u="none" strike="noStrike" dirty="0" smtClean="0">
                          <a:effectLst/>
                          <a:latin typeface="Arial"/>
                        </a:rPr>
                        <a:t>C</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en-CA" sz="900" b="1" i="0" u="none" strike="noStrike" dirty="0" smtClean="0">
                          <a:effectLst/>
                          <a:latin typeface="Arial"/>
                        </a:rPr>
                        <a:t>D</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en-CA" sz="900" b="1" i="0" u="none" strike="noStrike" dirty="0" smtClean="0">
                          <a:effectLst/>
                          <a:latin typeface="Arial"/>
                        </a:rPr>
                        <a:t>E</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en-CA" sz="900" b="1" i="0" u="none" strike="noStrike" dirty="0" smtClean="0">
                          <a:effectLst/>
                          <a:latin typeface="Arial"/>
                        </a:rPr>
                        <a:t>F</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r>
              <a:tr h="1378574">
                <a:tc>
                  <a:txBody>
                    <a:bodyPr/>
                    <a:lstStyle/>
                    <a:p>
                      <a:pPr algn="ctr" fontAlgn="ctr"/>
                      <a:r>
                        <a:rPr lang="en-CA" sz="900" b="1" u="none" strike="noStrike" dirty="0">
                          <a:effectLst/>
                        </a:rPr>
                        <a:t>Regulation (outlined in Summary </a:t>
                      </a:r>
                      <a:r>
                        <a:rPr lang="en-CA" sz="900" b="1" u="none" strike="noStrike" dirty="0" smtClean="0">
                          <a:effectLst/>
                        </a:rPr>
                        <a:t>Report, e.g., </a:t>
                      </a:r>
                      <a:r>
                        <a:rPr lang="en-CA" sz="900" b="1" u="none" strike="noStrike" dirty="0">
                          <a:effectLst/>
                        </a:rPr>
                        <a:t>Regulation 299/10, 4(1)(1))</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en-CA" sz="900" b="1" u="none" strike="noStrike" dirty="0">
                          <a:effectLst/>
                        </a:rPr>
                        <a:t>Observed Non-Compliance (outlined in Summary </a:t>
                      </a:r>
                      <a:r>
                        <a:rPr lang="en-CA" sz="900" b="1" u="none" strike="noStrike" dirty="0" smtClean="0">
                          <a:effectLst/>
                        </a:rPr>
                        <a:t>Report, e.g., The </a:t>
                      </a:r>
                      <a:r>
                        <a:rPr lang="en-CA" sz="900" b="1" u="none" strike="noStrike" dirty="0">
                          <a:effectLst/>
                        </a:rPr>
                        <a:t>policies and procedures did not include a mission statement that promotes social inclusion.)</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en-CA" sz="900" b="1" u="none" strike="noStrike" dirty="0">
                          <a:effectLst/>
                        </a:rPr>
                        <a:t>Compliance Requirement (outlined in Summary </a:t>
                      </a:r>
                      <a:r>
                        <a:rPr lang="en-CA" sz="900" b="1" u="none" strike="noStrike" dirty="0" smtClean="0">
                          <a:effectLst/>
                        </a:rPr>
                        <a:t>Report, e.g., </a:t>
                      </a:r>
                      <a:r>
                        <a:rPr lang="en-CA" sz="900" b="1" u="none" strike="noStrike" dirty="0">
                          <a:effectLst/>
                        </a:rPr>
                        <a:t>The </a:t>
                      </a:r>
                      <a:r>
                        <a:rPr lang="en-CA" sz="900" b="1" u="none" strike="noStrike" dirty="0" smtClean="0">
                          <a:effectLst/>
                        </a:rPr>
                        <a:t>service agency </a:t>
                      </a:r>
                      <a:r>
                        <a:rPr lang="en-CA" sz="900" b="1" u="none" strike="noStrike" dirty="0">
                          <a:effectLst/>
                        </a:rPr>
                        <a:t>shall submit final/approved policies and procedures that are: in writing; dated; reviewed and/or approved.)</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en-CA" sz="900" b="1" u="none" strike="noStrike" dirty="0">
                          <a:effectLst/>
                        </a:rPr>
                        <a:t>Action Plan Actions/Steps to address non-compliance undertaken by the service agency, to include: who is involved; what will be done; completion Date; or Compliance requirement met within 24 hours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en-CA" sz="900" b="1" u="none" strike="noStrike" dirty="0">
                          <a:effectLst/>
                        </a:rPr>
                        <a:t>Compliance Requirement met within 10 </a:t>
                      </a:r>
                      <a:r>
                        <a:rPr lang="en-CA" sz="900" b="1" u="none" strike="noStrike" dirty="0" smtClean="0">
                          <a:effectLst/>
                        </a:rPr>
                        <a:t>business </a:t>
                      </a:r>
                      <a:r>
                        <a:rPr lang="en-CA" sz="900" b="1" u="none" strike="noStrike" dirty="0">
                          <a:effectLst/>
                        </a:rPr>
                        <a:t>d</a:t>
                      </a:r>
                      <a:r>
                        <a:rPr lang="en-CA" sz="900" b="1" u="none" strike="noStrike" dirty="0" smtClean="0">
                          <a:effectLst/>
                        </a:rPr>
                        <a:t>ays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en-CA" sz="900" b="1" u="none" strike="noStrike" dirty="0">
                          <a:effectLst/>
                        </a:rPr>
                        <a:t>Compliance Requirement met within 30 </a:t>
                      </a:r>
                      <a:r>
                        <a:rPr lang="en-CA" sz="900" b="1" u="none" strike="noStrike" dirty="0" smtClean="0">
                          <a:effectLst/>
                        </a:rPr>
                        <a:t>business </a:t>
                      </a:r>
                      <a:r>
                        <a:rPr lang="en-CA" sz="900" b="1" u="none" strike="noStrike" dirty="0">
                          <a:effectLst/>
                        </a:rPr>
                        <a:t>d</a:t>
                      </a:r>
                      <a:r>
                        <a:rPr lang="en-CA" sz="900" b="1" u="none" strike="noStrike" dirty="0" smtClean="0">
                          <a:effectLst/>
                        </a:rPr>
                        <a:t>ays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r>
              <a:tr h="186763">
                <a:tc gridSpan="6">
                  <a:txBody>
                    <a:bodyPr/>
                    <a:lstStyle/>
                    <a:p>
                      <a:pPr algn="l" fontAlgn="b"/>
                      <a:r>
                        <a:rPr lang="en-CA" sz="900" b="1" u="none" strike="noStrike" dirty="0">
                          <a:effectLst/>
                        </a:rPr>
                        <a:t>Individual Records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981700">
                <a:tc>
                  <a:txBody>
                    <a:bodyPr/>
                    <a:lstStyle/>
                    <a:p>
                      <a:pPr algn="l" fontAlgn="t"/>
                      <a:r>
                        <a:rPr lang="en-CA" sz="1000" b="0" i="0" u="none" strike="noStrike" dirty="0">
                          <a:effectLst/>
                          <a:latin typeface="+mn-lt"/>
                        </a:rPr>
                        <a:t>Regulation 299/10, 8(2)(c)</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l" fontAlgn="t"/>
                      <a:r>
                        <a:rPr lang="en-CA" sz="1000" b="0" i="0" u="none" strike="noStrike" dirty="0">
                          <a:effectLst/>
                          <a:latin typeface="+mn-lt"/>
                        </a:rPr>
                        <a:t>HIGH-The agency did not provide evidence that abuse education was provided to persons receiving services and supports.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t"/>
                      <a:r>
                        <a:rPr lang="en-CA" sz="1000" b="0" i="0" u="none" strike="noStrike" dirty="0">
                          <a:effectLst/>
                          <a:latin typeface="+mn-lt"/>
                        </a:rPr>
                        <a:t>Response and/or demonstrated action will be required within 24 hours of receipt of Letter of Non Compliance describing corrective measures and timelines to rectify the issue. A letter and/or documentation confirming the completion of corrective action within 10 business days.</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t"/>
                      <a:r>
                        <a:rPr lang="en-CA" sz="1000" b="0" i="0" u="none" strike="noStrike" dirty="0" smtClean="0">
                          <a:effectLst/>
                          <a:latin typeface="+mn-lt"/>
                        </a:rPr>
                        <a:t>Suggested</a:t>
                      </a:r>
                      <a:r>
                        <a:rPr lang="en-CA" sz="1000" b="0" i="0" u="none" strike="noStrike" baseline="0" dirty="0" smtClean="0">
                          <a:effectLst/>
                          <a:latin typeface="+mn-lt"/>
                        </a:rPr>
                        <a:t>  response: </a:t>
                      </a:r>
                      <a:r>
                        <a:rPr lang="en-CA" sz="1000" b="0" i="0" u="none" strike="noStrike" dirty="0" smtClean="0">
                          <a:effectLst/>
                          <a:latin typeface="+mn-lt"/>
                        </a:rPr>
                        <a:t>The</a:t>
                      </a:r>
                      <a:r>
                        <a:rPr lang="en-CA" sz="1000" b="0" i="0" u="none" strike="noStrike" baseline="0" dirty="0" smtClean="0">
                          <a:effectLst/>
                          <a:latin typeface="+mn-lt"/>
                        </a:rPr>
                        <a:t> service agency</a:t>
                      </a:r>
                      <a:r>
                        <a:rPr lang="en-CA" sz="1000" b="0" i="0" u="none" strike="noStrike" dirty="0" smtClean="0">
                          <a:effectLst/>
                          <a:latin typeface="+mn-lt"/>
                        </a:rPr>
                        <a:t> </a:t>
                      </a:r>
                      <a:r>
                        <a:rPr lang="en-CA" sz="1000" b="0" i="0" u="none" strike="noStrike" dirty="0">
                          <a:effectLst/>
                          <a:latin typeface="+mn-lt"/>
                        </a:rPr>
                        <a:t>will utilize existing participant training materials and adapt them to the needs of a variety of participants and deliver them </a:t>
                      </a:r>
                      <a:r>
                        <a:rPr lang="en-CA" sz="1000" b="0" i="0" u="none" strike="noStrike" dirty="0" smtClean="0">
                          <a:effectLst/>
                          <a:latin typeface="+mn-lt"/>
                        </a:rPr>
                        <a:t>within </a:t>
                      </a:r>
                      <a:r>
                        <a:rPr lang="en-CA" sz="1000" b="0" i="0" u="none" strike="noStrike" dirty="0">
                          <a:effectLst/>
                          <a:latin typeface="+mn-lt"/>
                        </a:rPr>
                        <a:t>the 10 day timeframe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t"/>
                      <a:r>
                        <a:rPr lang="en-CA" sz="1100" u="none" strike="noStrike" dirty="0">
                          <a:effectLst/>
                          <a:latin typeface="+mn-lt"/>
                        </a:rPr>
                        <a:t> </a:t>
                      </a:r>
                      <a:endParaRPr lang="en-CA" sz="11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t"/>
                      <a:r>
                        <a:rPr lang="en-CA" sz="1100" u="none" strike="noStrike" dirty="0">
                          <a:effectLst/>
                          <a:latin typeface="+mn-lt"/>
                        </a:rPr>
                        <a:t> </a:t>
                      </a:r>
                      <a:endParaRPr lang="en-CA" sz="11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9" name="TextBox 8"/>
          <p:cNvSpPr txBox="1"/>
          <p:nvPr/>
        </p:nvSpPr>
        <p:spPr>
          <a:xfrm>
            <a:off x="304802" y="990600"/>
            <a:ext cx="8639175" cy="954107"/>
          </a:xfrm>
          <a:prstGeom prst="rect">
            <a:avLst/>
          </a:prstGeom>
          <a:noFill/>
        </p:spPr>
        <p:txBody>
          <a:bodyPr wrap="square" rtlCol="0">
            <a:spAutoFit/>
          </a:bodyPr>
          <a:lstStyle/>
          <a:p>
            <a:r>
              <a:rPr lang="en-CA" sz="1400" b="1" dirty="0" smtClean="0">
                <a:cs typeface="Arial" panose="020B0604020202020204" pitchFamily="34" charset="0"/>
              </a:rPr>
              <a:t>HIGH NON-COMPLIANCES:  </a:t>
            </a:r>
            <a:r>
              <a:rPr lang="en-CA" sz="1400" dirty="0" smtClean="0">
                <a:cs typeface="Arial" panose="020B0604020202020204" pitchFamily="34" charset="0"/>
              </a:rPr>
              <a:t>The service agency shall forward a copy of the updated Compliance Action Template to the Ministry within 24 hours of receipt of a Non-Compliance Letter. Column D shall include an action plan describing next steps for non-compliances rated HIGH. Action plan shall also include whether the service agency will complete corrective action within 10 business days or if the service agency anticipates any issues with meeting timelines.</a:t>
            </a:r>
            <a:endParaRPr lang="en-CA" sz="1400" dirty="0">
              <a:cs typeface="Arial" panose="020B0604020202020204" pitchFamily="34" charset="0"/>
            </a:endParaRPr>
          </a:p>
        </p:txBody>
      </p:sp>
      <p:sp>
        <p:nvSpPr>
          <p:cNvPr id="7" name="Title 11"/>
          <p:cNvSpPr txBox="1">
            <a:spLocks/>
          </p:cNvSpPr>
          <p:nvPr/>
        </p:nvSpPr>
        <p:spPr>
          <a:xfrm>
            <a:off x="838201" y="152401"/>
            <a:ext cx="6858001" cy="533401"/>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CA" sz="2200" b="0" dirty="0" smtClean="0">
                <a:solidFill>
                  <a:sysClr val="windowText" lastClr="000000">
                    <a:lumMod val="75000"/>
                    <a:lumOff val="25000"/>
                  </a:sysClr>
                </a:solidFill>
                <a:latin typeface="Calibri" panose="020F0502020204030204" pitchFamily="34" charset="0"/>
                <a:cs typeface="Calibri" panose="020F0502020204030204" pitchFamily="34" charset="0"/>
              </a:rPr>
              <a:t>Compliance Action Template</a:t>
            </a:r>
            <a: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t/>
            </a:r>
            <a:b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br>
            <a:r>
              <a:rPr kumimoji="0" lang="en-CA"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t>Reporting Process</a:t>
            </a:r>
            <a:r>
              <a:rPr kumimoji="0" lang="en-CA" b="0" i="0" u="none" strike="noStrike" kern="1200" cap="none" spc="0" normalizeH="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t> for </a:t>
            </a:r>
            <a:r>
              <a:rPr lang="en-CA" b="0" dirty="0" smtClean="0">
                <a:solidFill>
                  <a:srgbClr val="F79646">
                    <a:lumMod val="75000"/>
                  </a:srgbClr>
                </a:solidFill>
                <a:latin typeface="Calibri" panose="020F0502020204030204" pitchFamily="34" charset="0"/>
                <a:cs typeface="Calibri" panose="020F0502020204030204" pitchFamily="34" charset="0"/>
              </a:rPr>
              <a:t>HIGH </a:t>
            </a:r>
            <a:r>
              <a:rPr lang="en-CA" b="0" dirty="0" smtClean="0">
                <a:latin typeface="Calibri" panose="020F0502020204030204" pitchFamily="34" charset="0"/>
                <a:cs typeface="Calibri" panose="020F0502020204030204" pitchFamily="34" charset="0"/>
              </a:rPr>
              <a:t>risk rated non-compliance</a:t>
            </a:r>
            <a:endParaRPr kumimoji="0" lang="en-CA" sz="2200" b="0" i="0" u="none" strike="noStrike" kern="1200" cap="none" spc="0" normalizeH="0" baseline="0" noProof="0" dirty="0">
              <a:ln>
                <a:noFill/>
              </a:ln>
              <a:solidFill>
                <a:sysClr val="windowText" lastClr="000000">
                  <a:lumMod val="75000"/>
                  <a:lumOff val="25000"/>
                </a:sysClr>
              </a:solidFill>
              <a:effectLst/>
              <a:uLnTx/>
              <a:uFillTx/>
              <a:latin typeface="Arial" pitchFamily="34" charset="0"/>
              <a:ea typeface="+mj-ea"/>
              <a:cs typeface="Arial" panose="020B0604020202020204" pitchFamily="34" charset="0"/>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879231"/>
            <a:ext cx="7772400" cy="1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Flowchart: Connector 9"/>
          <p:cNvSpPr/>
          <p:nvPr/>
        </p:nvSpPr>
        <p:spPr>
          <a:xfrm>
            <a:off x="4114800" y="3429000"/>
            <a:ext cx="2057401" cy="2133600"/>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707429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BC4A81-272D-4B6C-9094-3AE27DC0A8E0}" type="slidenum">
              <a:rPr lang="en-CA" smtClean="0">
                <a:solidFill>
                  <a:schemeClr val="tx1"/>
                </a:solidFill>
              </a:rPr>
              <a:t>6</a:t>
            </a:fld>
            <a:endParaRPr lang="en-CA" dirty="0">
              <a:solidFill>
                <a:schemeClr val="tx1"/>
              </a:solidFill>
            </a:endParaRPr>
          </a:p>
        </p:txBody>
      </p:sp>
      <p:sp>
        <p:nvSpPr>
          <p:cNvPr id="9" name="TextBox 8"/>
          <p:cNvSpPr txBox="1"/>
          <p:nvPr/>
        </p:nvSpPr>
        <p:spPr>
          <a:xfrm>
            <a:off x="310416" y="1143000"/>
            <a:ext cx="8639175" cy="738664"/>
          </a:xfrm>
          <a:prstGeom prst="rect">
            <a:avLst/>
          </a:prstGeom>
          <a:noFill/>
        </p:spPr>
        <p:txBody>
          <a:bodyPr wrap="square" rtlCol="0">
            <a:spAutoFit/>
          </a:bodyPr>
          <a:lstStyle/>
          <a:p>
            <a:r>
              <a:rPr lang="en-CA" sz="1400" b="1" dirty="0">
                <a:cs typeface="Arial" panose="020B0604020202020204" pitchFamily="34" charset="0"/>
              </a:rPr>
              <a:t>HIGH NON-COMPLIANCES</a:t>
            </a:r>
            <a:r>
              <a:rPr lang="en-CA" sz="1400" dirty="0">
                <a:cs typeface="Arial" panose="020B0604020202020204" pitchFamily="34" charset="0"/>
              </a:rPr>
              <a:t>: The service agency shall submit a copy of the Compliance Action Template </a:t>
            </a:r>
            <a:r>
              <a:rPr lang="en-CA" sz="1400" b="1" dirty="0">
                <a:cs typeface="Arial" panose="020B0604020202020204" pitchFamily="34" charset="0"/>
              </a:rPr>
              <a:t>within 10 business days </a:t>
            </a:r>
            <a:r>
              <a:rPr lang="en-CA" sz="1400" dirty="0">
                <a:cs typeface="Arial" panose="020B0604020202020204" pitchFamily="34" charset="0"/>
              </a:rPr>
              <a:t>confirming completion of corrective action or, if requirement remains in non-compliance, column D shall include an update describing what has been done and the tentative completion date.</a:t>
            </a:r>
          </a:p>
        </p:txBody>
      </p:sp>
      <p:sp>
        <p:nvSpPr>
          <p:cNvPr id="7" name="Title 11"/>
          <p:cNvSpPr txBox="1">
            <a:spLocks/>
          </p:cNvSpPr>
          <p:nvPr/>
        </p:nvSpPr>
        <p:spPr>
          <a:xfrm>
            <a:off x="838201" y="152401"/>
            <a:ext cx="6858001" cy="533401"/>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lvl="0">
              <a:defRPr/>
            </a:pPr>
            <a:r>
              <a:rPr lang="en-CA" sz="2200" b="0" dirty="0" smtClean="0">
                <a:solidFill>
                  <a:sysClr val="windowText" lastClr="000000">
                    <a:lumMod val="75000"/>
                    <a:lumOff val="25000"/>
                  </a:sysClr>
                </a:solidFill>
                <a:latin typeface="Calibri" panose="020F0502020204030204" pitchFamily="34" charset="0"/>
                <a:cs typeface="Calibri" panose="020F0502020204030204" pitchFamily="34" charset="0"/>
              </a:rPr>
              <a:t>Compliance Action Template</a:t>
            </a:r>
            <a: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t/>
            </a:r>
            <a:b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br>
            <a:r>
              <a:rPr lang="en-CA" b="0" dirty="0">
                <a:solidFill>
                  <a:sysClr val="windowText" lastClr="000000">
                    <a:lumMod val="75000"/>
                    <a:lumOff val="25000"/>
                  </a:sysClr>
                </a:solidFill>
                <a:latin typeface="Calibri" panose="020F0502020204030204" pitchFamily="34" charset="0"/>
                <a:cs typeface="Calibri" panose="020F0502020204030204" pitchFamily="34" charset="0"/>
              </a:rPr>
              <a:t>Reporting Process for </a:t>
            </a:r>
            <a:r>
              <a:rPr lang="en-CA" b="0" dirty="0">
                <a:solidFill>
                  <a:srgbClr val="F79646">
                    <a:lumMod val="75000"/>
                  </a:srgbClr>
                </a:solidFill>
                <a:latin typeface="Calibri" panose="020F0502020204030204" pitchFamily="34" charset="0"/>
                <a:cs typeface="Calibri" panose="020F0502020204030204" pitchFamily="34" charset="0"/>
              </a:rPr>
              <a:t>HIGH </a:t>
            </a:r>
            <a:r>
              <a:rPr lang="en-CA" b="0" dirty="0">
                <a:latin typeface="Calibri" panose="020F0502020204030204" pitchFamily="34" charset="0"/>
                <a:cs typeface="Calibri" panose="020F0502020204030204" pitchFamily="34" charset="0"/>
              </a:rPr>
              <a:t>risk rated </a:t>
            </a:r>
            <a:r>
              <a:rPr lang="en-CA" b="0" dirty="0" smtClean="0">
                <a:latin typeface="Calibri" panose="020F0502020204030204" pitchFamily="34" charset="0"/>
                <a:cs typeface="Calibri" panose="020F0502020204030204" pitchFamily="34" charset="0"/>
              </a:rPr>
              <a:t>non-compliance (next step)</a:t>
            </a:r>
            <a:endParaRPr lang="en-CA" sz="2200" b="0" dirty="0">
              <a:solidFill>
                <a:sysClr val="windowText" lastClr="000000">
                  <a:lumMod val="75000"/>
                  <a:lumOff val="25000"/>
                </a:sysClr>
              </a:solidFill>
              <a:cs typeface="Arial" panose="020B0604020202020204" pitchFamily="34" charset="0"/>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879231"/>
            <a:ext cx="7772400" cy="1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0" name="Table 9"/>
          <p:cNvGraphicFramePr>
            <a:graphicFrameLocks noGrp="1"/>
          </p:cNvGraphicFramePr>
          <p:nvPr>
            <p:extLst>
              <p:ext uri="{D42A27DB-BD31-4B8C-83A1-F6EECF244321}">
                <p14:modId xmlns:p14="http://schemas.microsoft.com/office/powerpoint/2010/main" val="3856242959"/>
              </p:ext>
            </p:extLst>
          </p:nvPr>
        </p:nvGraphicFramePr>
        <p:xfrm>
          <a:off x="310418" y="1930187"/>
          <a:ext cx="8639174" cy="3497825"/>
        </p:xfrm>
        <a:graphic>
          <a:graphicData uri="http://schemas.openxmlformats.org/drawingml/2006/table">
            <a:tbl>
              <a:tblPr>
                <a:tableStyleId>{0505E3EF-67EA-436B-97B2-0124C06EBD24}</a:tableStyleId>
              </a:tblPr>
              <a:tblGrid>
                <a:gridCol w="919555"/>
                <a:gridCol w="1463044"/>
                <a:gridCol w="1700016"/>
                <a:gridCol w="1630471"/>
                <a:gridCol w="1463044"/>
                <a:gridCol w="1463044"/>
              </a:tblGrid>
              <a:tr h="0">
                <a:tc>
                  <a:txBody>
                    <a:bodyPr/>
                    <a:lstStyle/>
                    <a:p>
                      <a:pPr algn="ctr" fontAlgn="ctr"/>
                      <a:r>
                        <a:rPr lang="en-CA" sz="900" b="1" i="0" u="none" strike="noStrike" dirty="0" smtClean="0">
                          <a:effectLst/>
                          <a:latin typeface="Arial"/>
                        </a:rPr>
                        <a:t>A</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en-CA" sz="900" b="1" i="0" u="none" strike="noStrike" dirty="0" smtClean="0">
                          <a:effectLst/>
                          <a:latin typeface="Arial"/>
                        </a:rPr>
                        <a:t>B</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en-CA" sz="900" b="1" i="0" u="none" strike="noStrike" dirty="0" smtClean="0">
                          <a:effectLst/>
                          <a:latin typeface="Arial"/>
                        </a:rPr>
                        <a:t>C</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en-CA" sz="900" b="1" i="0" u="none" strike="noStrike" dirty="0" smtClean="0">
                          <a:effectLst/>
                          <a:latin typeface="Arial"/>
                        </a:rPr>
                        <a:t>D</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en-CA" sz="900" b="1" i="0" u="none" strike="noStrike" dirty="0" smtClean="0">
                          <a:effectLst/>
                          <a:latin typeface="Arial"/>
                        </a:rPr>
                        <a:t>E</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en-CA" sz="900" b="1" i="0" u="none" strike="noStrike" dirty="0" smtClean="0">
                          <a:effectLst/>
                          <a:latin typeface="Arial"/>
                        </a:rPr>
                        <a:t>F</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r>
              <a:tr h="1184837">
                <a:tc>
                  <a:txBody>
                    <a:bodyPr/>
                    <a:lstStyle/>
                    <a:p>
                      <a:pPr algn="ctr" fontAlgn="ctr"/>
                      <a:r>
                        <a:rPr lang="en-CA" sz="900" b="1" u="none" strike="noStrike" dirty="0">
                          <a:effectLst/>
                        </a:rPr>
                        <a:t>Regulation (outlined in Summary </a:t>
                      </a:r>
                      <a:r>
                        <a:rPr lang="en-CA" sz="900" b="1" u="none" strike="noStrike" dirty="0" smtClean="0">
                          <a:effectLst/>
                        </a:rPr>
                        <a:t>Report, e.g., </a:t>
                      </a:r>
                      <a:r>
                        <a:rPr lang="en-CA" sz="900" b="1" u="none" strike="noStrike" dirty="0">
                          <a:effectLst/>
                        </a:rPr>
                        <a:t>Regulation 299/10, 4(1)(1))</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en-CA" sz="900" b="1" u="none" strike="noStrike" dirty="0">
                          <a:effectLst/>
                        </a:rPr>
                        <a:t>Observed Non-Compliance (outlined in Summary </a:t>
                      </a:r>
                      <a:r>
                        <a:rPr lang="en-CA" sz="900" b="1" u="none" strike="noStrike" dirty="0" smtClean="0">
                          <a:effectLst/>
                        </a:rPr>
                        <a:t>Report, e.g., The </a:t>
                      </a:r>
                      <a:r>
                        <a:rPr lang="en-CA" sz="900" b="1" u="none" strike="noStrike" dirty="0">
                          <a:effectLst/>
                        </a:rPr>
                        <a:t>policies and procedures did not include a mission statement that promotes social inclusion.)</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en-CA" sz="900" b="1" u="none" strike="noStrike" dirty="0">
                          <a:effectLst/>
                        </a:rPr>
                        <a:t>Compliance Requirement (outlined in Summary </a:t>
                      </a:r>
                      <a:r>
                        <a:rPr lang="en-CA" sz="900" b="1" u="none" strike="noStrike" dirty="0" smtClean="0">
                          <a:effectLst/>
                        </a:rPr>
                        <a:t>Report, e.g., </a:t>
                      </a:r>
                      <a:r>
                        <a:rPr lang="en-CA" sz="900" b="1" u="none" strike="noStrike" dirty="0">
                          <a:effectLst/>
                        </a:rPr>
                        <a:t>The </a:t>
                      </a:r>
                      <a:r>
                        <a:rPr lang="en-CA" sz="900" b="1" u="none" strike="noStrike" dirty="0" smtClean="0">
                          <a:effectLst/>
                        </a:rPr>
                        <a:t>service agency </a:t>
                      </a:r>
                      <a:r>
                        <a:rPr lang="en-CA" sz="900" b="1" u="none" strike="noStrike" dirty="0">
                          <a:effectLst/>
                        </a:rPr>
                        <a:t>shall submit final/approved policies and procedures that are: in writing; dated; reviewed and/or approved.)</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en-CA" sz="900" b="1" u="none" strike="noStrike" dirty="0">
                          <a:effectLst/>
                        </a:rPr>
                        <a:t>Action Plan Actions/Steps to address non-compliance undertaken by the service agency, to include: who is involved; what will be done; completion Date; or Compliance requirement met within 24 hours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en-CA" sz="900" b="1" u="none" strike="noStrike" dirty="0">
                          <a:effectLst/>
                        </a:rPr>
                        <a:t>Compliance Requirement met within 10 </a:t>
                      </a:r>
                      <a:r>
                        <a:rPr lang="en-CA" sz="900" b="1" u="none" strike="noStrike" dirty="0" smtClean="0">
                          <a:effectLst/>
                        </a:rPr>
                        <a:t>business </a:t>
                      </a:r>
                      <a:r>
                        <a:rPr lang="en-CA" sz="900" b="1" u="none" strike="noStrike" dirty="0">
                          <a:effectLst/>
                        </a:rPr>
                        <a:t>d</a:t>
                      </a:r>
                      <a:r>
                        <a:rPr lang="en-CA" sz="900" b="1" u="none" strike="noStrike" dirty="0" smtClean="0">
                          <a:effectLst/>
                        </a:rPr>
                        <a:t>ays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en-CA" sz="900" b="1" u="none" strike="noStrike" dirty="0">
                          <a:effectLst/>
                        </a:rPr>
                        <a:t>Compliance Requirement met within 30 </a:t>
                      </a:r>
                      <a:r>
                        <a:rPr lang="en-CA" sz="900" b="1" u="none" strike="noStrike" dirty="0" smtClean="0">
                          <a:effectLst/>
                        </a:rPr>
                        <a:t>business </a:t>
                      </a:r>
                      <a:r>
                        <a:rPr lang="en-CA" sz="900" b="1" u="none" strike="noStrike" dirty="0">
                          <a:effectLst/>
                        </a:rPr>
                        <a:t>d</a:t>
                      </a:r>
                      <a:r>
                        <a:rPr lang="en-CA" sz="900" b="1" u="none" strike="noStrike" dirty="0" smtClean="0">
                          <a:effectLst/>
                        </a:rPr>
                        <a:t>ays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r>
              <a:tr h="186763">
                <a:tc gridSpan="6">
                  <a:txBody>
                    <a:bodyPr/>
                    <a:lstStyle/>
                    <a:p>
                      <a:pPr algn="l" fontAlgn="b"/>
                      <a:r>
                        <a:rPr lang="en-CA" sz="900" b="1" u="none" strike="noStrike" dirty="0">
                          <a:effectLst/>
                        </a:rPr>
                        <a:t>Individual Records</a:t>
                      </a:r>
                      <a:endParaRPr lang="en-CA" sz="900" b="1" i="1"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981700">
                <a:tc>
                  <a:txBody>
                    <a:bodyPr/>
                    <a:lstStyle/>
                    <a:p>
                      <a:pPr algn="l" fontAlgn="t"/>
                      <a:r>
                        <a:rPr lang="en-CA" sz="1000" b="0" i="0" u="none" strike="noStrike" dirty="0">
                          <a:effectLst/>
                          <a:latin typeface="+mn-lt"/>
                        </a:rPr>
                        <a:t>Regulation 299/10, 8(2)(c)</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l" fontAlgn="t"/>
                      <a:r>
                        <a:rPr lang="en-CA" sz="1000" b="0" i="0" u="none" strike="noStrike" dirty="0">
                          <a:effectLst/>
                          <a:latin typeface="+mn-lt"/>
                        </a:rPr>
                        <a:t>HIGH-The agency did not provide evidence that abuse education was provided to persons receiving services and supports.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t"/>
                      <a:r>
                        <a:rPr lang="en-CA" sz="1000" b="0" i="0" u="none" strike="noStrike" dirty="0">
                          <a:effectLst/>
                          <a:latin typeface="+mn-lt"/>
                        </a:rPr>
                        <a:t>Response and/or demonstrated action will be required within 24 hours of receipt of Letter of Non Compliance describing corrective measures and timelines to rectify the issue. A letter and/or documentation confirming the completion of corrective action within 10 business days.</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t"/>
                      <a:r>
                        <a:rPr lang="en-CA" sz="1000" b="0" i="0" u="none" strike="noStrike" dirty="0" smtClean="0">
                          <a:effectLst/>
                          <a:latin typeface="+mn-lt"/>
                        </a:rPr>
                        <a:t>Suggested response: The</a:t>
                      </a:r>
                      <a:r>
                        <a:rPr lang="en-CA" sz="1000" b="0" i="0" u="none" strike="noStrike" baseline="0" dirty="0" smtClean="0">
                          <a:effectLst/>
                          <a:latin typeface="+mn-lt"/>
                        </a:rPr>
                        <a:t> service agency</a:t>
                      </a:r>
                      <a:r>
                        <a:rPr lang="en-CA" sz="1000" b="0" i="0" u="none" strike="noStrike" dirty="0" smtClean="0">
                          <a:effectLst/>
                          <a:latin typeface="+mn-lt"/>
                        </a:rPr>
                        <a:t> </a:t>
                      </a:r>
                      <a:r>
                        <a:rPr lang="en-CA" sz="1000" b="0" i="0" u="none" strike="noStrike" dirty="0">
                          <a:effectLst/>
                          <a:latin typeface="+mn-lt"/>
                        </a:rPr>
                        <a:t>will utilize existing participant training materials and adapt them to the needs of a variety of participants and deliver them </a:t>
                      </a:r>
                      <a:r>
                        <a:rPr lang="en-CA" sz="1000" b="0" i="0" u="none" strike="noStrike" dirty="0" smtClean="0">
                          <a:effectLst/>
                          <a:latin typeface="+mn-lt"/>
                        </a:rPr>
                        <a:t>within </a:t>
                      </a:r>
                      <a:r>
                        <a:rPr lang="en-CA" sz="1000" b="0" i="0" u="none" strike="noStrike" dirty="0">
                          <a:effectLst/>
                          <a:latin typeface="+mn-lt"/>
                        </a:rPr>
                        <a:t>the 10 day timeframe </a:t>
                      </a:r>
                      <a:r>
                        <a:rPr lang="en-CA" sz="1000" b="0" i="0" u="none" strike="noStrike" dirty="0" smtClean="0">
                          <a:effectLst/>
                          <a:latin typeface="+mn-lt"/>
                        </a:rPr>
                        <a:t>.  </a:t>
                      </a:r>
                      <a:r>
                        <a:rPr lang="en-CA" sz="1000" b="0" i="0" u="none" strike="noStrike" dirty="0" smtClean="0">
                          <a:solidFill>
                            <a:srgbClr val="FF0000"/>
                          </a:solidFill>
                          <a:effectLst/>
                          <a:latin typeface="+mn-lt"/>
                        </a:rPr>
                        <a:t>Update:  Four</a:t>
                      </a:r>
                      <a:r>
                        <a:rPr lang="en-CA" sz="1000" b="0" i="0" u="none" strike="noStrike" baseline="0" dirty="0" smtClean="0">
                          <a:solidFill>
                            <a:srgbClr val="FF0000"/>
                          </a:solidFill>
                          <a:effectLst/>
                          <a:latin typeface="+mn-lt"/>
                        </a:rPr>
                        <a:t> training sessions were completed and all  participants received  abuse prevention and identification training.</a:t>
                      </a:r>
                      <a:endParaRPr lang="en-CA" sz="1000" b="0" i="0" u="none" strike="noStrike" dirty="0">
                        <a:effectLst/>
                        <a:latin typeface="+mn-lt"/>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t"/>
                      <a:r>
                        <a:rPr lang="en-CA" sz="1000" u="none" strike="noStrike" dirty="0" smtClean="0">
                          <a:effectLst/>
                          <a:latin typeface="+mn-lt"/>
                        </a:rPr>
                        <a:t>Suggested</a:t>
                      </a:r>
                      <a:r>
                        <a:rPr lang="en-CA" sz="1000" u="none" strike="noStrike" baseline="0" dirty="0" smtClean="0">
                          <a:effectLst/>
                          <a:latin typeface="+mn-lt"/>
                        </a:rPr>
                        <a:t> response:  As of (date), all participants completed abuse training.</a:t>
                      </a:r>
                    </a:p>
                    <a:p>
                      <a:pPr algn="l" fontAlgn="t"/>
                      <a:endParaRPr lang="en-CA" sz="1000" b="0" i="0" u="none" strike="noStrike" baseline="0" dirty="0" smtClean="0">
                        <a:effectLst/>
                        <a:latin typeface="+mn-lt"/>
                      </a:endParaRPr>
                    </a:p>
                    <a:p>
                      <a:pPr algn="l" fontAlgn="t"/>
                      <a:endParaRPr lang="en-CA" sz="1000" b="0" i="0" u="none" strike="noStrike" baseline="0" dirty="0" smtClean="0">
                        <a:effectLst/>
                        <a:latin typeface="+mn-lt"/>
                      </a:endParaRPr>
                    </a:p>
                    <a:p>
                      <a:pPr algn="l" fontAlgn="t"/>
                      <a:endParaRPr lang="en-CA" sz="1000" b="0" i="0" u="none" strike="noStrike" baseline="0" dirty="0" smtClean="0">
                        <a:effectLst/>
                        <a:latin typeface="+mn-lt"/>
                      </a:endParaRPr>
                    </a:p>
                    <a:p>
                      <a:pPr algn="l" fontAlgn="t"/>
                      <a:endParaRPr lang="en-CA" sz="1000" b="0" i="0" u="none" strike="noStrike" baseline="0" dirty="0" smtClean="0">
                        <a:effectLst/>
                        <a:latin typeface="+mn-lt"/>
                      </a:endParaRPr>
                    </a:p>
                    <a:p>
                      <a:pPr algn="l" fontAlgn="t"/>
                      <a:endParaRPr lang="en-CA" sz="1000" b="0" i="0" u="none" strike="noStrike" baseline="0" dirty="0" smtClean="0">
                        <a:effectLst/>
                        <a:latin typeface="+mn-lt"/>
                      </a:endParaRPr>
                    </a:p>
                    <a:p>
                      <a:pPr algn="l" fontAlgn="t"/>
                      <a:endParaRPr lang="en-CA" sz="1000" b="0" i="0" u="none" strike="noStrike" baseline="0" dirty="0" smtClean="0">
                        <a:effectLst/>
                        <a:latin typeface="+mn-lt"/>
                      </a:endParaRPr>
                    </a:p>
                    <a:p>
                      <a:pPr algn="l" fontAlgn="t"/>
                      <a:endParaRPr lang="en-CA" sz="1000" b="0" i="0" u="none" strike="noStrike" baseline="0" dirty="0" smtClean="0">
                        <a:effectLst/>
                        <a:latin typeface="+mn-lt"/>
                      </a:endParaRPr>
                    </a:p>
                    <a:p>
                      <a:pPr algn="l" fontAlgn="t"/>
                      <a:endParaRPr lang="en-CA" sz="1000" b="0" i="0" u="none" strike="noStrike" baseline="0" dirty="0" smtClean="0">
                        <a:effectLst/>
                        <a:latin typeface="+mn-lt"/>
                      </a:endParaRPr>
                    </a:p>
                    <a:p>
                      <a:pPr algn="l" fontAlgn="t"/>
                      <a:endParaRPr lang="en-CA" sz="10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t"/>
                      <a:r>
                        <a:rPr lang="en-CA" sz="1100" u="none" strike="noStrike" dirty="0">
                          <a:effectLst/>
                          <a:latin typeface="+mn-lt"/>
                        </a:rPr>
                        <a:t> </a:t>
                      </a:r>
                      <a:endParaRPr lang="en-CA" sz="11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2" name="Rectangle 1"/>
          <p:cNvSpPr/>
          <p:nvPr/>
        </p:nvSpPr>
        <p:spPr>
          <a:xfrm>
            <a:off x="310417" y="5481026"/>
            <a:ext cx="8639175" cy="954107"/>
          </a:xfrm>
          <a:prstGeom prst="rect">
            <a:avLst/>
          </a:prstGeom>
        </p:spPr>
        <p:txBody>
          <a:bodyPr wrap="square">
            <a:spAutoFit/>
          </a:bodyPr>
          <a:lstStyle/>
          <a:p>
            <a:pPr lvl="0"/>
            <a:r>
              <a:rPr lang="en-CA" sz="1400" dirty="0">
                <a:solidFill>
                  <a:srgbClr val="FF0000"/>
                </a:solidFill>
                <a:cs typeface="Arial" panose="020B0604020202020204" pitchFamily="34" charset="0"/>
              </a:rPr>
              <a:t>HIGH NON-COMPLIANCES</a:t>
            </a:r>
            <a:r>
              <a:rPr lang="en-CA" sz="1400" dirty="0">
                <a:solidFill>
                  <a:prstClr val="black"/>
                </a:solidFill>
                <a:cs typeface="Arial" panose="020B0604020202020204" pitchFamily="34" charset="0"/>
              </a:rPr>
              <a:t>:  If the Ministry </a:t>
            </a:r>
            <a:r>
              <a:rPr lang="en-CA" sz="1400" b="1" dirty="0">
                <a:solidFill>
                  <a:prstClr val="black"/>
                </a:solidFill>
                <a:cs typeface="Arial" panose="020B0604020202020204" pitchFamily="34" charset="0"/>
              </a:rPr>
              <a:t>deems the non-compliance not solely within the service agency’s control </a:t>
            </a:r>
            <a:r>
              <a:rPr lang="en-CA" sz="1400" dirty="0">
                <a:solidFill>
                  <a:prstClr val="black"/>
                </a:solidFill>
                <a:cs typeface="Arial" panose="020B0604020202020204" pitchFamily="34" charset="0"/>
              </a:rPr>
              <a:t>to rectify within 10 business days, the service agency may receive an extension up to </a:t>
            </a:r>
            <a:r>
              <a:rPr lang="en-CA" sz="1400" b="1" dirty="0">
                <a:solidFill>
                  <a:prstClr val="black"/>
                </a:solidFill>
                <a:cs typeface="Arial" panose="020B0604020202020204" pitchFamily="34" charset="0"/>
              </a:rPr>
              <a:t>30 business days or within another identified timeline </a:t>
            </a:r>
            <a:r>
              <a:rPr lang="en-CA" sz="1400" dirty="0">
                <a:solidFill>
                  <a:prstClr val="black"/>
                </a:solidFill>
                <a:cs typeface="Arial" panose="020B0604020202020204" pitchFamily="34" charset="0"/>
              </a:rPr>
              <a:t>to complete the corrective measure.</a:t>
            </a:r>
          </a:p>
          <a:p>
            <a:pPr lvl="0"/>
            <a:endParaRPr lang="en-CA" sz="1400" dirty="0">
              <a:solidFill>
                <a:prstClr val="black"/>
              </a:solidFill>
              <a:cs typeface="Arial" panose="020B0604020202020204" pitchFamily="34" charset="0"/>
            </a:endParaRPr>
          </a:p>
        </p:txBody>
      </p:sp>
      <p:sp>
        <p:nvSpPr>
          <p:cNvPr id="11" name="Flowchart: Connector 10"/>
          <p:cNvSpPr/>
          <p:nvPr/>
        </p:nvSpPr>
        <p:spPr>
          <a:xfrm>
            <a:off x="3657600" y="2971800"/>
            <a:ext cx="4191000" cy="2590800"/>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8622589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FBBE224-C31F-4D69-99C8-A0AC17D8F408}" type="slidenum">
              <a:rPr lang="en-CA" smtClean="0">
                <a:solidFill>
                  <a:schemeClr val="tx1"/>
                </a:solidFill>
              </a:rPr>
              <a:t>7</a:t>
            </a:fld>
            <a:endParaRPr lang="en-CA" dirty="0">
              <a:solidFill>
                <a:schemeClr val="tx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019673323"/>
              </p:ext>
            </p:extLst>
          </p:nvPr>
        </p:nvGraphicFramePr>
        <p:xfrm>
          <a:off x="70338" y="1078834"/>
          <a:ext cx="8991600" cy="5779166"/>
        </p:xfrm>
        <a:graphic>
          <a:graphicData uri="http://schemas.openxmlformats.org/drawingml/2006/table">
            <a:tbl>
              <a:tblPr firstRow="1" bandRow="1">
                <a:tableStyleId>{D7AC3CCA-C797-4891-BE02-D94E43425B78}</a:tableStyleId>
              </a:tblPr>
              <a:tblGrid>
                <a:gridCol w="4495800"/>
                <a:gridCol w="4495800"/>
              </a:tblGrid>
              <a:tr h="7347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baseline="0" dirty="0" smtClean="0"/>
                        <a:t>R</a:t>
                      </a:r>
                      <a:r>
                        <a:rPr lang="en-CA" sz="1400" dirty="0" smtClean="0"/>
                        <a:t>equirements</a:t>
                      </a:r>
                      <a:r>
                        <a:rPr lang="en-CA" sz="1400" baseline="0" dirty="0" smtClean="0"/>
                        <a:t> the Ministry may deem within the service agency’s control to rectify</a:t>
                      </a:r>
                      <a:endParaRPr lang="en-CA" sz="1400" dirty="0" smtClean="0">
                        <a:solidFill>
                          <a:schemeClr val="tx1"/>
                        </a:solidFill>
                      </a:endParaRPr>
                    </a:p>
                  </a:txBody>
                  <a:tcPr anchor="ct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baseline="0" dirty="0" smtClean="0"/>
                        <a:t>R</a:t>
                      </a:r>
                      <a:r>
                        <a:rPr lang="en-CA" sz="1400" dirty="0" smtClean="0"/>
                        <a:t>equirements</a:t>
                      </a:r>
                      <a:r>
                        <a:rPr lang="en-CA" sz="1400" baseline="0" dirty="0" smtClean="0"/>
                        <a:t> the Ministry may deem </a:t>
                      </a:r>
                      <a:r>
                        <a:rPr lang="en-CA" sz="1400" u="sng" baseline="0" dirty="0" smtClean="0"/>
                        <a:t>not solely</a:t>
                      </a:r>
                      <a:r>
                        <a:rPr lang="en-CA" sz="1400" baseline="0" dirty="0" smtClean="0"/>
                        <a:t> within the service agency’s control to rectify</a:t>
                      </a:r>
                      <a:endParaRPr lang="en-CA" sz="1400" dirty="0" smtClean="0">
                        <a:solidFill>
                          <a:schemeClr val="tx1"/>
                        </a:solidFill>
                      </a:endParaRPr>
                    </a:p>
                  </a:txBody>
                  <a:tcPr anchor="ctr">
                    <a:solidFill>
                      <a:schemeClr val="accent3">
                        <a:lumMod val="20000"/>
                        <a:lumOff val="80000"/>
                      </a:schemeClr>
                    </a:solidFill>
                  </a:tcPr>
                </a:tc>
              </a:tr>
              <a:tr h="9448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100" baseline="0" dirty="0" smtClean="0"/>
                        <a:t>Depending on the severity of the non-compliance(s), the Program Advisor may immediately contact or involve the Program Supervisor and service agency’s Executive </a:t>
                      </a:r>
                      <a:r>
                        <a:rPr lang="en-CA" sz="1100" dirty="0" smtClean="0"/>
                        <a:t>Director, or his/her authorized delegate </a:t>
                      </a:r>
                      <a:r>
                        <a:rPr lang="en-CA" sz="1100" baseline="0" dirty="0" smtClean="0"/>
                        <a:t>to manage the non-compliant issue(s).  </a:t>
                      </a:r>
                      <a:endParaRPr lang="en-CA" sz="1100" dirty="0" smtClean="0"/>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100" baseline="0" dirty="0" smtClean="0"/>
                        <a:t>Depending on the severity of the non-compliance(s), the Program Advisor may immediately contact/involve the Program Supervisor and service agency’s Executive </a:t>
                      </a:r>
                      <a:r>
                        <a:rPr lang="en-CA" sz="1100" dirty="0" smtClean="0"/>
                        <a:t>Director, or his/her authorized delegate </a:t>
                      </a:r>
                      <a:r>
                        <a:rPr lang="en-CA" sz="1100" baseline="0" dirty="0" smtClean="0"/>
                        <a:t>to manage the non-compliance issue(s).</a:t>
                      </a:r>
                      <a:endParaRPr lang="en-CA" sz="1100" dirty="0" smtClean="0"/>
                    </a:p>
                  </a:txBody>
                  <a:tcPr anchor="ctr">
                    <a:solidFill>
                      <a:schemeClr val="bg1"/>
                    </a:solidFill>
                  </a:tcPr>
                </a:tc>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dirty="0" smtClean="0"/>
                        <a:t>The service agency will be expected</a:t>
                      </a:r>
                      <a:r>
                        <a:rPr lang="en-CA" sz="1100" baseline="0" dirty="0" smtClean="0"/>
                        <a:t> to meet compliance within 10 business days. Public posting required.</a:t>
                      </a:r>
                      <a:endParaRPr lang="en-CA" sz="1100" dirty="0"/>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dirty="0" smtClean="0"/>
                        <a:t>The service agency will be expected</a:t>
                      </a:r>
                      <a:r>
                        <a:rPr lang="en-CA" sz="1100" baseline="0" dirty="0" smtClean="0"/>
                        <a:t> to meet compliance within 10 business days. Public posting required.</a:t>
                      </a:r>
                      <a:endParaRPr lang="en-CA" sz="1100" dirty="0"/>
                    </a:p>
                  </a:txBody>
                  <a:tcPr anchor="ctr">
                    <a:solidFill>
                      <a:schemeClr val="bg1"/>
                    </a:solidFill>
                  </a:tcPr>
                </a:tc>
              </a:tr>
              <a:tr h="609600">
                <a:tc>
                  <a:txBody>
                    <a:bodyPr/>
                    <a:lstStyle/>
                    <a:p>
                      <a:r>
                        <a:rPr lang="en-CA" sz="1100" dirty="0" smtClean="0"/>
                        <a:t>The service agency may</a:t>
                      </a:r>
                      <a:r>
                        <a:rPr lang="en-CA" sz="1100" baseline="0" dirty="0" smtClean="0"/>
                        <a:t> </a:t>
                      </a:r>
                      <a:r>
                        <a:rPr lang="en-CA" sz="1100" dirty="0" smtClean="0"/>
                        <a:t>be granted up to an additional</a:t>
                      </a:r>
                      <a:r>
                        <a:rPr lang="en-CA" sz="1100" baseline="0" dirty="0" smtClean="0"/>
                        <a:t> 30 business days to rectify non-compliance. The Regional Office may provide support to the service agency to achieve compliance before the 30 business days expire.</a:t>
                      </a:r>
                      <a:endParaRPr lang="en-CA" sz="1100" dirty="0"/>
                    </a:p>
                  </a:txBody>
                  <a:tcPr anchor="ctr">
                    <a:solidFill>
                      <a:schemeClr val="accent3">
                        <a:lumMod val="20000"/>
                        <a:lumOff val="80000"/>
                      </a:schemeClr>
                    </a:solidFill>
                  </a:tcPr>
                </a:tc>
                <a:tc>
                  <a:txBody>
                    <a:bodyPr/>
                    <a:lstStyle/>
                    <a:p>
                      <a:r>
                        <a:rPr lang="en-CA" sz="1100" dirty="0" smtClean="0"/>
                        <a:t>The</a:t>
                      </a:r>
                      <a:r>
                        <a:rPr lang="en-CA" sz="1100" baseline="0" dirty="0" smtClean="0"/>
                        <a:t> service agency</a:t>
                      </a:r>
                      <a:r>
                        <a:rPr lang="en-CA" sz="1100" dirty="0" smtClean="0"/>
                        <a:t> may</a:t>
                      </a:r>
                      <a:r>
                        <a:rPr lang="en-CA" sz="1100" baseline="0" dirty="0" smtClean="0"/>
                        <a:t> </a:t>
                      </a:r>
                      <a:r>
                        <a:rPr lang="en-CA" sz="1100" dirty="0" smtClean="0"/>
                        <a:t>be granted up</a:t>
                      </a:r>
                      <a:r>
                        <a:rPr lang="en-CA" sz="1100" baseline="0" dirty="0" smtClean="0"/>
                        <a:t> to </a:t>
                      </a:r>
                      <a:r>
                        <a:rPr lang="en-CA" sz="1100" dirty="0" smtClean="0"/>
                        <a:t>an additional</a:t>
                      </a:r>
                      <a:r>
                        <a:rPr lang="en-CA" sz="1100" baseline="0" dirty="0" smtClean="0"/>
                        <a:t> 30 business days to rectify non-compliance. The Regional Office may provide support to the service agency to achieve compliance before the 30 business days expire.</a:t>
                      </a:r>
                      <a:endParaRPr lang="en-CA" sz="1100" dirty="0"/>
                    </a:p>
                  </a:txBody>
                  <a:tcPr anchor="ctr">
                    <a:solidFill>
                      <a:schemeClr val="accent3">
                        <a:lumMod val="20000"/>
                        <a:lumOff val="80000"/>
                      </a:schemeClr>
                    </a:solidFill>
                  </a:tcPr>
                </a:tc>
              </a:tr>
              <a:tr h="533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dirty="0" smtClean="0"/>
                        <a:t>If the service agency remains in non-compliance after</a:t>
                      </a:r>
                      <a:r>
                        <a:rPr lang="en-CA" sz="1100" baseline="0" dirty="0" smtClean="0"/>
                        <a:t> the 40th business day, </a:t>
                      </a:r>
                      <a:r>
                        <a:rPr lang="en-CA" sz="1100" dirty="0" smtClean="0"/>
                        <a:t>the Regional Office and Compliance Team will review the submission (if any) and action accordingly.</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dirty="0" smtClean="0"/>
                        <a:t>If the service agency remains in non-compliance after</a:t>
                      </a:r>
                      <a:r>
                        <a:rPr lang="en-CA" sz="1100" baseline="0" dirty="0" smtClean="0"/>
                        <a:t> the 40th business day</a:t>
                      </a:r>
                      <a:r>
                        <a:rPr lang="en-CA" sz="1100" dirty="0" smtClean="0"/>
                        <a:t>, the Regional Office and Compliance Team will review the submission (if any) and action accordingly.</a:t>
                      </a:r>
                    </a:p>
                  </a:txBody>
                  <a:tcPr anchor="ctr">
                    <a:solidFill>
                      <a:schemeClr val="bg1"/>
                    </a:solidFill>
                  </a:tcPr>
                </a:tc>
              </a:tr>
              <a:tr h="199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100" baseline="0" dirty="0" smtClean="0"/>
                        <a:t>A Director, or his/her authorized delegate may i</a:t>
                      </a:r>
                      <a:r>
                        <a:rPr lang="en-CA" sz="1100" dirty="0" smtClean="0"/>
                        <a:t>ssue</a:t>
                      </a:r>
                      <a:r>
                        <a:rPr lang="en-CA" sz="1100" baseline="0" dirty="0" smtClean="0"/>
                        <a:t> a</a:t>
                      </a:r>
                      <a:r>
                        <a:rPr lang="en-CA" sz="1100" dirty="0" smtClean="0"/>
                        <a:t> Notice</a:t>
                      </a:r>
                      <a:r>
                        <a:rPr lang="en-CA" sz="1100" baseline="0" dirty="0" smtClean="0"/>
                        <a:t> of Compliance Order. Service agency has up to 14 calendar days </a:t>
                      </a:r>
                      <a:r>
                        <a:rPr lang="en-CA" sz="1100" kern="1200" baseline="0" dirty="0" smtClean="0">
                          <a:solidFill>
                            <a:schemeClr val="dk1"/>
                          </a:solidFill>
                          <a:latin typeface="+mn-lt"/>
                          <a:ea typeface="+mn-ea"/>
                          <a:cs typeface="Arial" panose="020B0604020202020204" pitchFamily="34" charset="0"/>
                        </a:rPr>
                        <a:t>from receipt of the notice</a:t>
                      </a:r>
                      <a:r>
                        <a:rPr lang="en-CA" sz="1100" baseline="0" dirty="0" smtClean="0"/>
                        <a:t>, (or within such time period specified in the notice) to respond. </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6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CA" sz="1100" baseline="0" dirty="0" smtClean="0"/>
                        <a:t>The Director or authorized delegate to consider the submission . </a:t>
                      </a:r>
                      <a:r>
                        <a:rPr lang="en-CA" sz="1100" kern="1200" baseline="0" dirty="0" smtClean="0">
                          <a:solidFill>
                            <a:schemeClr val="dk1"/>
                          </a:solidFill>
                          <a:latin typeface="+mn-lt"/>
                          <a:ea typeface="+mn-ea"/>
                          <a:cs typeface="Arial" panose="020B0604020202020204" pitchFamily="34" charset="0"/>
                        </a:rPr>
                        <a:t>The Director or authorized delegate may issue a Compliance Order, after the time period specified in the notice has expired,  and the ministry </a:t>
                      </a:r>
                      <a:r>
                        <a:rPr lang="en-CA" sz="1100" kern="1200" dirty="0" smtClean="0">
                          <a:solidFill>
                            <a:schemeClr val="dk1"/>
                          </a:solidFill>
                          <a:latin typeface="+mn-lt"/>
                          <a:ea typeface="+mn-ea"/>
                          <a:cs typeface="Arial" panose="020B0604020202020204" pitchFamily="34" charset="0"/>
                        </a:rPr>
                        <a:t>may also withhold </a:t>
                      </a:r>
                      <a:r>
                        <a:rPr lang="en-CA" sz="1100" kern="1200" baseline="0" dirty="0" smtClean="0">
                          <a:solidFill>
                            <a:schemeClr val="dk1"/>
                          </a:solidFill>
                          <a:latin typeface="+mn-lt"/>
                          <a:ea typeface="+mn-ea"/>
                          <a:cs typeface="Arial" panose="020B0604020202020204" pitchFamily="34" charset="0"/>
                        </a:rPr>
                        <a:t>new funding.</a:t>
                      </a:r>
                      <a:endParaRPr lang="en-CA" sz="1100" kern="120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100" baseline="0" dirty="0" smtClean="0"/>
                        <a:t>Further enforcement may occur by the Ministry.</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11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CA" sz="11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CA" sz="11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CA" sz="1100" dirty="0"/>
                    </a:p>
                  </a:txBody>
                  <a:tcPr anchor="ctr">
                    <a:solidFill>
                      <a:schemeClr val="bg1"/>
                    </a:solidFill>
                  </a:tcPr>
                </a:tc>
                <a:tc>
                  <a:txBody>
                    <a:bodyPr/>
                    <a:lstStyle/>
                    <a:p>
                      <a:r>
                        <a:rPr lang="en-CA" sz="1100" kern="1200" dirty="0" smtClean="0">
                          <a:solidFill>
                            <a:schemeClr val="dk1"/>
                          </a:solidFill>
                          <a:latin typeface="+mn-lt"/>
                          <a:ea typeface="+mn-ea"/>
                          <a:cs typeface="Arial" panose="020B0604020202020204" pitchFamily="34" charset="0"/>
                        </a:rPr>
                        <a:t>The Director</a:t>
                      </a:r>
                      <a:r>
                        <a:rPr lang="en-CA" sz="1100" kern="1200" baseline="0" dirty="0" smtClean="0">
                          <a:solidFill>
                            <a:schemeClr val="dk1"/>
                          </a:solidFill>
                          <a:latin typeface="+mn-lt"/>
                          <a:ea typeface="+mn-ea"/>
                          <a:cs typeface="Arial" panose="020B0604020202020204" pitchFamily="34" charset="0"/>
                        </a:rPr>
                        <a:t> or authorized delegate </a:t>
                      </a:r>
                      <a:r>
                        <a:rPr lang="en-CA" sz="1100" kern="1200" dirty="0" smtClean="0">
                          <a:solidFill>
                            <a:schemeClr val="dk1"/>
                          </a:solidFill>
                          <a:latin typeface="+mn-lt"/>
                          <a:ea typeface="+mn-ea"/>
                          <a:cs typeface="Arial" panose="020B0604020202020204" pitchFamily="34" charset="0"/>
                        </a:rPr>
                        <a:t>will assess the situational</a:t>
                      </a:r>
                      <a:r>
                        <a:rPr lang="en-CA" sz="1100" kern="1200" baseline="0" dirty="0" smtClean="0">
                          <a:solidFill>
                            <a:schemeClr val="dk1"/>
                          </a:solidFill>
                          <a:latin typeface="+mn-lt"/>
                          <a:ea typeface="+mn-ea"/>
                          <a:cs typeface="Arial" panose="020B0604020202020204" pitchFamily="34" charset="0"/>
                        </a:rPr>
                        <a:t> circumstances preventing the completion of corrective measures and may </a:t>
                      </a:r>
                      <a:r>
                        <a:rPr lang="en-CA" sz="1100" kern="1200" dirty="0" smtClean="0">
                          <a:solidFill>
                            <a:schemeClr val="dk1"/>
                          </a:solidFill>
                          <a:latin typeface="+mn-lt"/>
                          <a:ea typeface="+mn-ea"/>
                          <a:cs typeface="Arial" panose="020B0604020202020204" pitchFamily="34" charset="0"/>
                        </a:rPr>
                        <a:t>provide an up</a:t>
                      </a:r>
                      <a:r>
                        <a:rPr lang="en-CA" sz="1100" kern="1200" baseline="0" dirty="0" smtClean="0">
                          <a:solidFill>
                            <a:schemeClr val="dk1"/>
                          </a:solidFill>
                          <a:latin typeface="+mn-lt"/>
                          <a:ea typeface="+mn-ea"/>
                          <a:cs typeface="Arial" panose="020B0604020202020204" pitchFamily="34" charset="0"/>
                        </a:rPr>
                        <a:t> to</a:t>
                      </a:r>
                      <a:r>
                        <a:rPr lang="en-CA" sz="1100" kern="1200" dirty="0" smtClean="0">
                          <a:solidFill>
                            <a:schemeClr val="dk1"/>
                          </a:solidFill>
                          <a:latin typeface="+mn-lt"/>
                          <a:ea typeface="+mn-ea"/>
                          <a:cs typeface="Arial" panose="020B0604020202020204" pitchFamily="34" charset="0"/>
                        </a:rPr>
                        <a:t> 30 business day extension</a:t>
                      </a:r>
                      <a:r>
                        <a:rPr lang="en-CA" sz="1100" kern="1200" baseline="0" dirty="0" smtClean="0">
                          <a:solidFill>
                            <a:schemeClr val="dk1"/>
                          </a:solidFill>
                          <a:latin typeface="+mn-lt"/>
                          <a:ea typeface="+mn-ea"/>
                          <a:cs typeface="Arial" panose="020B0604020202020204" pitchFamily="34" charset="0"/>
                        </a:rPr>
                        <a:t> letter,</a:t>
                      </a:r>
                      <a:r>
                        <a:rPr lang="en-CA" sz="1100" kern="1200" baseline="0" dirty="0" smtClean="0">
                          <a:solidFill>
                            <a:srgbClr val="FF0000"/>
                          </a:solidFill>
                          <a:latin typeface="+mn-lt"/>
                          <a:ea typeface="+mn-ea"/>
                          <a:cs typeface="Arial" panose="020B0604020202020204" pitchFamily="34" charset="0"/>
                        </a:rPr>
                        <a:t> </a:t>
                      </a:r>
                      <a:r>
                        <a:rPr lang="en-CA" sz="1100" kern="1200" baseline="0" dirty="0" smtClean="0">
                          <a:solidFill>
                            <a:schemeClr val="tx1"/>
                          </a:solidFill>
                          <a:latin typeface="+mn-lt"/>
                          <a:ea typeface="+mn-ea"/>
                          <a:cs typeface="Arial" panose="020B0604020202020204" pitchFamily="34" charset="0"/>
                        </a:rPr>
                        <a:t>or an extension letter containing an agreed upon timeline </a:t>
                      </a:r>
                      <a:r>
                        <a:rPr lang="en-CA" sz="1100" baseline="0" dirty="0" smtClean="0">
                          <a:solidFill>
                            <a:schemeClr val="tx1"/>
                          </a:solidFill>
                        </a:rPr>
                        <a:t>for compliance based on the situational circumstances. </a:t>
                      </a:r>
                      <a:r>
                        <a:rPr lang="en-CA" sz="1100" kern="1200" baseline="0" dirty="0" smtClean="0">
                          <a:solidFill>
                            <a:schemeClr val="tx1"/>
                          </a:solidFill>
                          <a:latin typeface="+mn-lt"/>
                          <a:ea typeface="+mn-ea"/>
                          <a:cs typeface="Arial" panose="020B0604020202020204" pitchFamily="34" charset="0"/>
                        </a:rPr>
                        <a:t>Additional extension letter(s) may be issued if necessary.</a:t>
                      </a:r>
                    </a:p>
                    <a:p>
                      <a:endParaRPr lang="en-CA" sz="500" kern="1200" baseline="0" dirty="0" smtClean="0">
                        <a:solidFill>
                          <a:schemeClr val="tx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100" kern="1200" dirty="0" smtClean="0">
                          <a:solidFill>
                            <a:schemeClr val="dk1"/>
                          </a:solidFill>
                          <a:latin typeface="+mn-lt"/>
                          <a:ea typeface="+mn-ea"/>
                          <a:cs typeface="Arial" panose="020B0604020202020204" pitchFamily="34" charset="0"/>
                        </a:rPr>
                        <a:t>Failure to address non-compliance within</a:t>
                      </a:r>
                      <a:r>
                        <a:rPr lang="en-CA" sz="1100" kern="1200" baseline="0" dirty="0" smtClean="0">
                          <a:solidFill>
                            <a:schemeClr val="dk1"/>
                          </a:solidFill>
                          <a:latin typeface="+mn-lt"/>
                          <a:ea typeface="+mn-ea"/>
                          <a:cs typeface="Arial" panose="020B0604020202020204" pitchFamily="34" charset="0"/>
                        </a:rPr>
                        <a:t> the timeline may result in the Director or authorized delegate issuing a Notice of Compliance Order. The service agency has up to 14 calendar days from receipt of the notice (or within any other timeline specified in the notice) to respond.</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60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100" kern="1200" baseline="0" dirty="0" smtClean="0">
                          <a:solidFill>
                            <a:schemeClr val="dk1"/>
                          </a:solidFill>
                          <a:latin typeface="+mn-lt"/>
                          <a:ea typeface="+mn-ea"/>
                          <a:cs typeface="Arial" panose="020B0604020202020204" pitchFamily="34" charset="0"/>
                        </a:rPr>
                        <a:t>The Director or authorized delegate will consider the submission. The Director or authorized delegate may issue a Compliance Order, after the time period specified in the notice has expired,  and the ministry </a:t>
                      </a:r>
                      <a:r>
                        <a:rPr lang="en-CA" sz="1100" kern="1200" dirty="0" smtClean="0">
                          <a:solidFill>
                            <a:schemeClr val="dk1"/>
                          </a:solidFill>
                          <a:latin typeface="+mn-lt"/>
                          <a:ea typeface="+mn-ea"/>
                          <a:cs typeface="Arial" panose="020B0604020202020204" pitchFamily="34" charset="0"/>
                        </a:rPr>
                        <a:t>may also withhold </a:t>
                      </a:r>
                      <a:r>
                        <a:rPr lang="en-CA" sz="1100" kern="1200" baseline="0" dirty="0" smtClean="0">
                          <a:solidFill>
                            <a:schemeClr val="dk1"/>
                          </a:solidFill>
                          <a:latin typeface="+mn-lt"/>
                          <a:ea typeface="+mn-ea"/>
                          <a:cs typeface="Arial" panose="020B0604020202020204" pitchFamily="34" charset="0"/>
                        </a:rPr>
                        <a:t>new funding.</a:t>
                      </a:r>
                      <a:endParaRPr lang="en-CA" sz="1100" kern="1200" dirty="0" smtClean="0">
                        <a:solidFill>
                          <a:schemeClr val="dk1"/>
                        </a:solidFill>
                        <a:latin typeface="+mn-lt"/>
                        <a:ea typeface="+mn-ea"/>
                        <a:cs typeface="Arial" panose="020B0604020202020204" pitchFamily="34" charset="0"/>
                      </a:endParaRPr>
                    </a:p>
                  </a:txBody>
                  <a:tcPr anchor="ctr">
                    <a:solidFill>
                      <a:schemeClr val="bg1"/>
                    </a:solidFill>
                  </a:tcPr>
                </a:tc>
              </a:tr>
            </a:tbl>
          </a:graphicData>
        </a:graphic>
      </p:graphicFrame>
      <p:sp>
        <p:nvSpPr>
          <p:cNvPr id="8" name="Title 11"/>
          <p:cNvSpPr txBox="1">
            <a:spLocks/>
          </p:cNvSpPr>
          <p:nvPr/>
        </p:nvSpPr>
        <p:spPr>
          <a:xfrm>
            <a:off x="152400" y="228601"/>
            <a:ext cx="8827477" cy="737175"/>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lvl="0"/>
            <a:r>
              <a:rPr lang="en-CA" sz="2000" b="0" dirty="0" smtClean="0">
                <a:solidFill>
                  <a:sysClr val="windowText" lastClr="000000">
                    <a:lumMod val="75000"/>
                    <a:lumOff val="25000"/>
                  </a:sysClr>
                </a:solidFill>
                <a:latin typeface="Calibri" panose="020F0502020204030204" pitchFamily="34" charset="0"/>
                <a:cs typeface="Calibri" panose="020F0502020204030204" pitchFamily="34" charset="0"/>
              </a:rPr>
              <a:t>            Action </a:t>
            </a:r>
            <a:r>
              <a:rPr lang="en-CA" sz="2000" b="0" dirty="0">
                <a:solidFill>
                  <a:sysClr val="windowText" lastClr="000000">
                    <a:lumMod val="75000"/>
                    <a:lumOff val="25000"/>
                  </a:sysClr>
                </a:solidFill>
                <a:latin typeface="Calibri" panose="020F0502020204030204" pitchFamily="34" charset="0"/>
                <a:cs typeface="Calibri" panose="020F0502020204030204" pitchFamily="34" charset="0"/>
              </a:rPr>
              <a:t>Required: ‘Moderate/Low’ Non-Compliant  Requirement(s) </a:t>
            </a:r>
            <a:r>
              <a:rPr lang="en-CA" sz="2000" b="0" dirty="0" smtClean="0">
                <a:solidFill>
                  <a:sysClr val="windowText" lastClr="000000">
                    <a:lumMod val="75000"/>
                    <a:lumOff val="25000"/>
                  </a:sysClr>
                </a:solidFill>
                <a:latin typeface="Calibri" panose="020F0502020204030204" pitchFamily="34" charset="0"/>
                <a:cs typeface="Calibri" panose="020F0502020204030204" pitchFamily="34" charset="0"/>
              </a:rPr>
              <a:t>Identified</a:t>
            </a:r>
            <a:endParaRPr lang="en-CA" sz="800" b="0" dirty="0">
              <a:solidFill>
                <a:sysClr val="windowText" lastClr="000000">
                  <a:lumMod val="75000"/>
                  <a:lumOff val="25000"/>
                </a:sysClr>
              </a:solidFill>
              <a:latin typeface="Calibri" panose="020F0502020204030204" pitchFamily="34" charset="0"/>
              <a:cs typeface="Calibri" panose="020F0502020204030204" pitchFamily="34" charset="0"/>
            </a:endParaRPr>
          </a:p>
          <a:p>
            <a:pPr lvl="0"/>
            <a:endParaRPr lang="en-CA" sz="800" b="0" dirty="0" smtClean="0">
              <a:solidFill>
                <a:srgbClr val="F79646">
                  <a:lumMod val="75000"/>
                </a:srgbClr>
              </a:solidFill>
              <a:latin typeface="Calibri" panose="020F0502020204030204" pitchFamily="34" charset="0"/>
              <a:cs typeface="Calibri" panose="020F0502020204030204" pitchFamily="34" charset="0"/>
            </a:endParaRPr>
          </a:p>
          <a:p>
            <a:pPr lvl="0"/>
            <a:r>
              <a:rPr lang="en-CA" sz="1600" b="0" dirty="0" smtClean="0">
                <a:solidFill>
                  <a:srgbClr val="F79646">
                    <a:lumMod val="75000"/>
                  </a:srgbClr>
                </a:solidFill>
                <a:latin typeface="Calibri" panose="020F0502020204030204" pitchFamily="34" charset="0"/>
                <a:cs typeface="Calibri" panose="020F0502020204030204" pitchFamily="34" charset="0"/>
              </a:rPr>
              <a:t>        ‘The </a:t>
            </a:r>
            <a:r>
              <a:rPr lang="en-CA" sz="1600" b="0" dirty="0">
                <a:solidFill>
                  <a:srgbClr val="F79646">
                    <a:lumMod val="75000"/>
                  </a:srgbClr>
                </a:solidFill>
                <a:latin typeface="Calibri" panose="020F0502020204030204" pitchFamily="34" charset="0"/>
                <a:cs typeface="Calibri" panose="020F0502020204030204" pitchFamily="34" charset="0"/>
              </a:rPr>
              <a:t>Ministry deems there is minimal risk to the health and safety of the individual</a:t>
            </a:r>
            <a:r>
              <a:rPr lang="en-CA" sz="1600" b="0" dirty="0" smtClean="0">
                <a:solidFill>
                  <a:srgbClr val="F79646">
                    <a:lumMod val="75000"/>
                  </a:srgbClr>
                </a:solidFill>
                <a:latin typeface="Calibri" panose="020F0502020204030204" pitchFamily="34" charset="0"/>
                <a:cs typeface="Calibri" panose="020F0502020204030204" pitchFamily="34" charset="0"/>
              </a:rPr>
              <a:t>.’  </a:t>
            </a:r>
            <a:endParaRPr lang="en-CA" sz="1600" b="0" dirty="0">
              <a:solidFill>
                <a:srgbClr val="F79646">
                  <a:lumMod val="75000"/>
                </a:srgbClr>
              </a:solidFill>
              <a:latin typeface="Calibri" panose="020F0502020204030204" pitchFamily="34" charset="0"/>
              <a:cs typeface="Calibri" panose="020F0502020204030204" pitchFamily="34" charset="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597188"/>
            <a:ext cx="457200" cy="545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29600" y="597188"/>
            <a:ext cx="457200" cy="469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99060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BC4A81-272D-4B6C-9094-3AE27DC0A8E0}" type="slidenum">
              <a:rPr lang="en-CA" smtClean="0">
                <a:solidFill>
                  <a:schemeClr val="tx1"/>
                </a:solidFill>
                <a:latin typeface="+mj-lt"/>
              </a:rPr>
              <a:pPr/>
              <a:t>8</a:t>
            </a:fld>
            <a:endParaRPr lang="en-CA" dirty="0">
              <a:solidFill>
                <a:schemeClr val="tx1"/>
              </a:solidFill>
              <a:latin typeface="+mj-lt"/>
            </a:endParaRPr>
          </a:p>
        </p:txBody>
      </p:sp>
      <p:graphicFrame>
        <p:nvGraphicFramePr>
          <p:cNvPr id="6" name="Table 5"/>
          <p:cNvGraphicFramePr>
            <a:graphicFrameLocks noGrp="1"/>
          </p:cNvGraphicFramePr>
          <p:nvPr>
            <p:extLst>
              <p:ext uri="{D42A27DB-BD31-4B8C-83A1-F6EECF244321}">
                <p14:modId xmlns:p14="http://schemas.microsoft.com/office/powerpoint/2010/main" val="3984920936"/>
              </p:ext>
            </p:extLst>
          </p:nvPr>
        </p:nvGraphicFramePr>
        <p:xfrm>
          <a:off x="332318" y="2451796"/>
          <a:ext cx="8534401" cy="3720405"/>
        </p:xfrm>
        <a:graphic>
          <a:graphicData uri="http://schemas.openxmlformats.org/drawingml/2006/table">
            <a:tbl>
              <a:tblPr>
                <a:tableStyleId>{0505E3EF-67EA-436B-97B2-0124C06EBD24}</a:tableStyleId>
              </a:tblPr>
              <a:tblGrid>
                <a:gridCol w="908403"/>
                <a:gridCol w="1445301"/>
                <a:gridCol w="1679399"/>
                <a:gridCol w="1610696"/>
                <a:gridCol w="1445301"/>
                <a:gridCol w="1445301"/>
              </a:tblGrid>
              <a:tr h="144525">
                <a:tc>
                  <a:txBody>
                    <a:bodyPr/>
                    <a:lstStyle/>
                    <a:p>
                      <a:pPr algn="ctr" fontAlgn="ctr"/>
                      <a:r>
                        <a:rPr lang="en-CA" sz="900" u="none" strike="noStrike" dirty="0">
                          <a:effectLst/>
                        </a:rPr>
                        <a:t>A</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B</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C</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D</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E</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F</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074675">
                <a:tc>
                  <a:txBody>
                    <a:bodyPr/>
                    <a:lstStyle/>
                    <a:p>
                      <a:pPr algn="ctr" fontAlgn="ctr"/>
                      <a:r>
                        <a:rPr lang="en-CA" sz="900" u="none" strike="noStrike" dirty="0">
                          <a:effectLst/>
                        </a:rPr>
                        <a:t>Regulation (outlined in Summary Report) </a:t>
                      </a:r>
                      <a:r>
                        <a:rPr lang="en-CA" sz="900" u="none" strike="noStrike" dirty="0" smtClean="0">
                          <a:effectLst/>
                        </a:rPr>
                        <a:t>(e.g. </a:t>
                      </a:r>
                      <a:r>
                        <a:rPr lang="en-CA" sz="900" u="none" strike="noStrike" dirty="0">
                          <a:effectLst/>
                        </a:rPr>
                        <a:t>Regulation 299/10, 4(1)(1))</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Observed Non-Compliance (outlined in Summary Report) </a:t>
                      </a:r>
                      <a:r>
                        <a:rPr lang="en-CA" sz="900" u="none" strike="noStrike" dirty="0" smtClean="0">
                          <a:effectLst/>
                        </a:rPr>
                        <a:t>(e.g. </a:t>
                      </a:r>
                      <a:r>
                        <a:rPr lang="en-CA" sz="900" u="none" strike="noStrike" dirty="0">
                          <a:effectLst/>
                        </a:rPr>
                        <a:t>The policies and procedures did not include a mission statement that promotes social inclusion.)</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Compliance Requirement (outlined in Summary Report) </a:t>
                      </a:r>
                      <a:r>
                        <a:rPr lang="en-CA" sz="900" u="none" strike="noStrike" dirty="0" smtClean="0">
                          <a:effectLst/>
                        </a:rPr>
                        <a:t>(e.g. </a:t>
                      </a:r>
                      <a:r>
                        <a:rPr lang="en-CA" sz="900" u="none" strike="noStrike" dirty="0">
                          <a:effectLst/>
                        </a:rPr>
                        <a:t>The </a:t>
                      </a:r>
                      <a:r>
                        <a:rPr lang="en-CA" sz="900" u="none" strike="noStrike" dirty="0" smtClean="0">
                          <a:effectLst/>
                        </a:rPr>
                        <a:t>service agency </a:t>
                      </a:r>
                      <a:r>
                        <a:rPr lang="en-CA" sz="900" u="none" strike="noStrike" dirty="0">
                          <a:effectLst/>
                        </a:rPr>
                        <a:t>shall submit final/approved policies and procedures that are: in writing; dated; reviewed and/or approved.)</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Action Plan Actions/Steps to address non-compliance undertaken by the service agency, to include: who is involved; what will be done; completion Date; or Compliance requirement met within 24 hours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Compliance Requirement met within 10 Business Days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Compliance Requirement met within 30 Business Days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44525">
                <a:tc gridSpan="6">
                  <a:txBody>
                    <a:bodyPr/>
                    <a:lstStyle/>
                    <a:p>
                      <a:pPr algn="l" fontAlgn="b"/>
                      <a:r>
                        <a:rPr lang="en-CA" sz="900" u="none" strike="noStrike" dirty="0" smtClean="0">
                          <a:effectLst/>
                        </a:rPr>
                        <a:t>Policies</a:t>
                      </a:r>
                      <a:r>
                        <a:rPr lang="en-CA" sz="900" u="none" strike="noStrike" baseline="0" dirty="0" smtClean="0">
                          <a:effectLst/>
                        </a:rPr>
                        <a:t> and Procedures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213679">
                <a:tc>
                  <a:txBody>
                    <a:bodyPr/>
                    <a:lstStyle/>
                    <a:p>
                      <a:pPr algn="l" fontAlgn="t"/>
                      <a:r>
                        <a:rPr lang="en-CA" sz="900" u="none" strike="noStrike" dirty="0" smtClean="0">
                          <a:effectLst/>
                        </a:rPr>
                        <a:t>Regulation 299/10, 8(1)(1)</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CA" sz="900" u="none" strike="noStrike" dirty="0" smtClean="0">
                          <a:effectLst/>
                        </a:rPr>
                        <a:t>The service agency's policies and procedures do not provide for the documentation and reporting of any alleged, suspected or witnessed incidents of abuse of persons with developmental disabilities.</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u="none" strike="noStrike" dirty="0" smtClean="0">
                          <a:effectLst/>
                        </a:rPr>
                        <a:t>Final/approved written &amp; dated policies and procedures.</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b="0" i="0" u="none" strike="noStrike" dirty="0" smtClean="0">
                          <a:effectLst/>
                          <a:latin typeface="+mn-lt"/>
                        </a:rPr>
                        <a:t>Suggested response:  “Policy remains</a:t>
                      </a:r>
                      <a:r>
                        <a:rPr lang="en-CA" sz="900" b="0" i="0" u="none" strike="noStrike" baseline="0" dirty="0" smtClean="0">
                          <a:effectLst/>
                          <a:latin typeface="+mn-lt"/>
                        </a:rPr>
                        <a:t> in draft form.  Will be presented at the next Board meeting on (date) for approval.”</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t"/>
                      <a:r>
                        <a:rPr lang="en-CA" sz="900" u="none" strike="noStrike" dirty="0">
                          <a:effectLst/>
                        </a:rPr>
                        <a:t> </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43001">
                <a:tc>
                  <a:txBody>
                    <a:bodyPr/>
                    <a:lstStyle/>
                    <a:p>
                      <a:pPr algn="l" fontAlgn="t"/>
                      <a:r>
                        <a:rPr lang="en-CA" sz="900" b="0" i="0" u="none" strike="noStrike" dirty="0" smtClean="0">
                          <a:effectLst/>
                          <a:latin typeface="+mn-lt"/>
                        </a:rPr>
                        <a:t>Regulation 299/10, 13(2)</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CA" sz="900" b="0" i="0" u="none" strike="noStrike" dirty="0" smtClean="0">
                          <a:effectLst/>
                          <a:latin typeface="+mn-lt"/>
                        </a:rPr>
                        <a:t>The service agency did not provide evidence that a criminal records check was obtained for new staff members.</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b="0" i="0" u="none" strike="noStrike" dirty="0" smtClean="0">
                          <a:effectLst/>
                          <a:latin typeface="+mn-lt"/>
                        </a:rPr>
                        <a:t>A letter and/or documentation confirming completion of corrective action.</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b="0" i="0" u="none" strike="noStrike" dirty="0" smtClean="0">
                          <a:effectLst/>
                          <a:latin typeface="+mn-lt"/>
                        </a:rPr>
                        <a:t>Suggested</a:t>
                      </a:r>
                      <a:r>
                        <a:rPr lang="en-CA" sz="900" b="0" i="0" u="none" strike="noStrike" baseline="0" dirty="0" smtClean="0">
                          <a:effectLst/>
                          <a:latin typeface="+mn-lt"/>
                        </a:rPr>
                        <a:t> response:  “Staff was able to locate a copy of their most recent police check with vulnerable screening.  CRC was completed 1 month post hiring.”</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t"/>
                      <a:r>
                        <a:rPr lang="en-CA" sz="900" b="0" i="0" u="none" strike="noStrike" dirty="0" smtClean="0">
                          <a:effectLst/>
                          <a:latin typeface="+mn-lt"/>
                        </a:rPr>
                        <a:t>Copy</a:t>
                      </a:r>
                      <a:r>
                        <a:rPr lang="en-CA" sz="900" b="0" i="0" u="none" strike="noStrike" baseline="0" dirty="0" smtClean="0">
                          <a:effectLst/>
                          <a:latin typeface="+mn-lt"/>
                        </a:rPr>
                        <a:t> of CRC has been placed in the staff file.</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t"/>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TextBox 6"/>
          <p:cNvSpPr txBox="1"/>
          <p:nvPr/>
        </p:nvSpPr>
        <p:spPr>
          <a:xfrm>
            <a:off x="304801" y="1066801"/>
            <a:ext cx="8566731" cy="1384995"/>
          </a:xfrm>
          <a:prstGeom prst="rect">
            <a:avLst/>
          </a:prstGeom>
          <a:noFill/>
        </p:spPr>
        <p:txBody>
          <a:bodyPr wrap="square" rtlCol="0">
            <a:spAutoFit/>
          </a:bodyPr>
          <a:lstStyle/>
          <a:p>
            <a:r>
              <a:rPr lang="en-CA" sz="1400" dirty="0" smtClean="0">
                <a:cs typeface="Arial" panose="020B0604020202020204" pitchFamily="34" charset="0"/>
              </a:rPr>
              <a:t>LOW to MODERATE non-compliances: The </a:t>
            </a:r>
            <a:r>
              <a:rPr lang="en-CA" sz="1400" dirty="0">
                <a:cs typeface="Arial" panose="020B0604020202020204" pitchFamily="34" charset="0"/>
              </a:rPr>
              <a:t>service agency shall submit a copy of the Compliance Action Template within </a:t>
            </a:r>
            <a:r>
              <a:rPr lang="en-CA" sz="1400" b="1" dirty="0">
                <a:cs typeface="Arial" panose="020B0604020202020204" pitchFamily="34" charset="0"/>
              </a:rPr>
              <a:t>10 business days </a:t>
            </a:r>
            <a:r>
              <a:rPr lang="en-CA" sz="1400" dirty="0">
                <a:cs typeface="Arial" panose="020B0604020202020204" pitchFamily="34" charset="0"/>
              </a:rPr>
              <a:t>confirming completion of corrective action or if </a:t>
            </a:r>
            <a:r>
              <a:rPr lang="en-CA" sz="1400" dirty="0" smtClean="0">
                <a:cs typeface="Arial" panose="020B0604020202020204" pitchFamily="34" charset="0"/>
              </a:rPr>
              <a:t>the service agency </a:t>
            </a:r>
            <a:r>
              <a:rPr lang="en-CA" sz="1400" dirty="0">
                <a:cs typeface="Arial" panose="020B0604020202020204" pitchFamily="34" charset="0"/>
              </a:rPr>
              <a:t>remains in non-compliance, column D shall include an update describing what has been done and tentative completion date</a:t>
            </a:r>
            <a:r>
              <a:rPr lang="en-CA" sz="1400" dirty="0" smtClean="0">
                <a:cs typeface="Arial" panose="020B0604020202020204" pitchFamily="34" charset="0"/>
              </a:rPr>
              <a:t>.</a:t>
            </a:r>
          </a:p>
          <a:p>
            <a:endParaRPr lang="en-CA" sz="1400" dirty="0" smtClean="0">
              <a:cs typeface="Arial" panose="020B0604020202020204" pitchFamily="34" charset="0"/>
            </a:endParaRPr>
          </a:p>
          <a:p>
            <a:r>
              <a:rPr lang="en-CA" sz="1400" dirty="0" smtClean="0">
                <a:cs typeface="Arial" panose="020B0604020202020204" pitchFamily="34" charset="0"/>
              </a:rPr>
              <a:t>If LOW to MODERATE non-compliances are not met within 10 business days, the service agency may receive an additional 30 business days.</a:t>
            </a:r>
            <a:endParaRPr lang="en-CA" sz="900" dirty="0">
              <a:solidFill>
                <a:prstClr val="black"/>
              </a:solidFill>
              <a:latin typeface="+mj-lt"/>
            </a:endParaRPr>
          </a:p>
        </p:txBody>
      </p:sp>
      <p:sp>
        <p:nvSpPr>
          <p:cNvPr id="8" name="Title 11"/>
          <p:cNvSpPr txBox="1">
            <a:spLocks/>
          </p:cNvSpPr>
          <p:nvPr/>
        </p:nvSpPr>
        <p:spPr>
          <a:xfrm>
            <a:off x="838201" y="304801"/>
            <a:ext cx="6858001" cy="533401"/>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lvl="0">
              <a:defRPr/>
            </a:pPr>
            <a:r>
              <a:rPr lang="en-CA" sz="2200" b="0" dirty="0" smtClean="0">
                <a:solidFill>
                  <a:sysClr val="windowText" lastClr="000000">
                    <a:lumMod val="75000"/>
                    <a:lumOff val="25000"/>
                  </a:sysClr>
                </a:solidFill>
                <a:latin typeface="Calibri" panose="020F0502020204030204" pitchFamily="34" charset="0"/>
                <a:cs typeface="Calibri" panose="020F0502020204030204" pitchFamily="34" charset="0"/>
              </a:rPr>
              <a:t>Compliance Action Template</a:t>
            </a:r>
            <a: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t/>
            </a:r>
            <a:b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br>
            <a:r>
              <a:rPr lang="en-CA" b="0" dirty="0">
                <a:solidFill>
                  <a:sysClr val="windowText" lastClr="000000">
                    <a:lumMod val="75000"/>
                    <a:lumOff val="25000"/>
                  </a:sysClr>
                </a:solidFill>
                <a:latin typeface="Calibri" panose="020F0502020204030204" pitchFamily="34" charset="0"/>
                <a:cs typeface="Calibri" panose="020F0502020204030204" pitchFamily="34" charset="0"/>
              </a:rPr>
              <a:t>Reporting Process for </a:t>
            </a:r>
            <a:r>
              <a:rPr lang="en-CA" b="0" dirty="0">
                <a:solidFill>
                  <a:srgbClr val="F79646">
                    <a:lumMod val="75000"/>
                  </a:srgbClr>
                </a:solidFill>
                <a:latin typeface="Calibri" panose="020F0502020204030204" pitchFamily="34" charset="0"/>
                <a:cs typeface="Calibri" panose="020F0502020204030204" pitchFamily="34" charset="0"/>
              </a:rPr>
              <a:t>LOW and MODERATE </a:t>
            </a:r>
            <a:r>
              <a:rPr lang="en-CA" b="0" dirty="0">
                <a:latin typeface="Calibri" panose="020F0502020204030204" pitchFamily="34" charset="0"/>
                <a:cs typeface="Calibri" panose="020F0502020204030204" pitchFamily="34" charset="0"/>
              </a:rPr>
              <a:t>risk rated non-compliance</a:t>
            </a:r>
            <a:endParaRPr lang="en-CA" sz="2200" b="0" dirty="0">
              <a:solidFill>
                <a:sysClr val="windowText" lastClr="000000">
                  <a:lumMod val="75000"/>
                  <a:lumOff val="25000"/>
                </a:sysClr>
              </a:solidFill>
              <a:cs typeface="Arial" panose="020B0604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731" y="914400"/>
            <a:ext cx="7772400" cy="1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Flowchart: Connector 9"/>
          <p:cNvSpPr/>
          <p:nvPr/>
        </p:nvSpPr>
        <p:spPr>
          <a:xfrm>
            <a:off x="4038600" y="3200400"/>
            <a:ext cx="3505202" cy="3505200"/>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7293250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BC4A81-272D-4B6C-9094-3AE27DC0A8E0}" type="slidenum">
              <a:rPr lang="en-CA" smtClean="0">
                <a:solidFill>
                  <a:schemeClr val="tx1"/>
                </a:solidFill>
                <a:latin typeface="+mj-lt"/>
              </a:rPr>
              <a:pPr/>
              <a:t>9</a:t>
            </a:fld>
            <a:endParaRPr lang="en-CA" dirty="0">
              <a:solidFill>
                <a:schemeClr val="tx1"/>
              </a:solidFill>
              <a:latin typeface="+mj-lt"/>
            </a:endParaRPr>
          </a:p>
        </p:txBody>
      </p:sp>
      <p:graphicFrame>
        <p:nvGraphicFramePr>
          <p:cNvPr id="6" name="Table 5"/>
          <p:cNvGraphicFramePr>
            <a:graphicFrameLocks noGrp="1"/>
          </p:cNvGraphicFramePr>
          <p:nvPr>
            <p:extLst>
              <p:ext uri="{D42A27DB-BD31-4B8C-83A1-F6EECF244321}">
                <p14:modId xmlns:p14="http://schemas.microsoft.com/office/powerpoint/2010/main" val="3305705973"/>
              </p:ext>
            </p:extLst>
          </p:nvPr>
        </p:nvGraphicFramePr>
        <p:xfrm>
          <a:off x="269630" y="1813543"/>
          <a:ext cx="8610601" cy="4175777"/>
        </p:xfrm>
        <a:graphic>
          <a:graphicData uri="http://schemas.openxmlformats.org/drawingml/2006/table">
            <a:tbl>
              <a:tblPr>
                <a:tableStyleId>{0505E3EF-67EA-436B-97B2-0124C06EBD24}</a:tableStyleId>
              </a:tblPr>
              <a:tblGrid>
                <a:gridCol w="908403"/>
                <a:gridCol w="1445301"/>
                <a:gridCol w="1679399"/>
                <a:gridCol w="1610696"/>
                <a:gridCol w="1445301"/>
                <a:gridCol w="1521501"/>
              </a:tblGrid>
              <a:tr h="289577">
                <a:tc>
                  <a:txBody>
                    <a:bodyPr/>
                    <a:lstStyle/>
                    <a:p>
                      <a:pPr algn="ctr" fontAlgn="ctr"/>
                      <a:r>
                        <a:rPr lang="en-CA" sz="900" u="none" strike="noStrike" dirty="0">
                          <a:effectLst/>
                        </a:rPr>
                        <a:t>A</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B</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C</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D</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E</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F</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142999">
                <a:tc>
                  <a:txBody>
                    <a:bodyPr/>
                    <a:lstStyle/>
                    <a:p>
                      <a:pPr algn="ctr" fontAlgn="ctr"/>
                      <a:r>
                        <a:rPr lang="en-CA" sz="900" u="none" strike="noStrike" dirty="0">
                          <a:effectLst/>
                        </a:rPr>
                        <a:t>Regulation (outlined in Summary Report) </a:t>
                      </a:r>
                      <a:r>
                        <a:rPr lang="en-CA" sz="900" u="none" strike="noStrike" dirty="0" smtClean="0">
                          <a:effectLst/>
                        </a:rPr>
                        <a:t>(e.g. </a:t>
                      </a:r>
                      <a:r>
                        <a:rPr lang="en-CA" sz="900" u="none" strike="noStrike" dirty="0">
                          <a:effectLst/>
                        </a:rPr>
                        <a:t>Regulation 299/10, 4(1)(1))</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Observed Non-Compliance (outlined in Summary Report) </a:t>
                      </a:r>
                      <a:r>
                        <a:rPr lang="en-CA" sz="900" u="none" strike="noStrike" dirty="0" smtClean="0">
                          <a:effectLst/>
                        </a:rPr>
                        <a:t>(e.g. </a:t>
                      </a:r>
                      <a:r>
                        <a:rPr lang="en-CA" sz="900" u="none" strike="noStrike" dirty="0">
                          <a:effectLst/>
                        </a:rPr>
                        <a:t>The policies and procedures did not include a mission statement that promotes social inclusion.)</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Compliance Requirement (outlined in Summary Report) </a:t>
                      </a:r>
                      <a:r>
                        <a:rPr lang="en-CA" sz="900" u="none" strike="noStrike" dirty="0" smtClean="0">
                          <a:effectLst/>
                        </a:rPr>
                        <a:t>(e.g. </a:t>
                      </a:r>
                      <a:r>
                        <a:rPr lang="en-CA" sz="900" u="none" strike="noStrike" dirty="0">
                          <a:effectLst/>
                        </a:rPr>
                        <a:t>The </a:t>
                      </a:r>
                      <a:r>
                        <a:rPr lang="en-CA" sz="900" u="none" strike="noStrike" dirty="0" smtClean="0">
                          <a:effectLst/>
                        </a:rPr>
                        <a:t>service agency </a:t>
                      </a:r>
                      <a:r>
                        <a:rPr lang="en-CA" sz="900" u="none" strike="noStrike" dirty="0">
                          <a:effectLst/>
                        </a:rPr>
                        <a:t>shall submit final/approved policies and procedures that are: in writing; dated; reviewed and/or approved.)</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Action Plan Actions/Steps to address non-compliance undertaken by the service agency, to include: who is involved; what will be done; completion Date; or Compliance requirement met within 24 hours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Compliance Requirement met </a:t>
                      </a:r>
                      <a:r>
                        <a:rPr lang="en-CA" sz="900" u="none" strike="noStrike" dirty="0" smtClean="0">
                          <a:effectLst/>
                        </a:rPr>
                        <a:t>within up to 10 </a:t>
                      </a:r>
                      <a:r>
                        <a:rPr lang="en-CA" sz="900" u="none" strike="noStrike" dirty="0">
                          <a:effectLst/>
                        </a:rPr>
                        <a:t>Business Days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Compliance Requirement met within </a:t>
                      </a:r>
                      <a:r>
                        <a:rPr lang="en-CA" sz="900" u="none" strike="noStrike" dirty="0" smtClean="0">
                          <a:effectLst/>
                        </a:rPr>
                        <a:t>up to 30 </a:t>
                      </a:r>
                      <a:r>
                        <a:rPr lang="en-CA" sz="900" u="none" strike="noStrike" dirty="0">
                          <a:effectLst/>
                        </a:rPr>
                        <a:t>Business Days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44525">
                <a:tc gridSpan="6">
                  <a:txBody>
                    <a:bodyPr/>
                    <a:lstStyle/>
                    <a:p>
                      <a:pPr algn="l" fontAlgn="b"/>
                      <a:r>
                        <a:rPr lang="en-CA" sz="900" u="none" strike="noStrike" dirty="0" smtClean="0">
                          <a:effectLst/>
                        </a:rPr>
                        <a:t>Policies</a:t>
                      </a:r>
                      <a:r>
                        <a:rPr lang="en-CA" sz="900" u="none" strike="noStrike" baseline="0" dirty="0" smtClean="0">
                          <a:effectLst/>
                        </a:rPr>
                        <a:t> and Procedures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379476">
                <a:tc>
                  <a:txBody>
                    <a:bodyPr/>
                    <a:lstStyle/>
                    <a:p>
                      <a:pPr algn="l" fontAlgn="t"/>
                      <a:r>
                        <a:rPr lang="en-CA" sz="900" u="none" strike="noStrike" dirty="0" smtClean="0">
                          <a:effectLst/>
                        </a:rPr>
                        <a:t>Regulation 299/10, 8(1)(1)</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CA" sz="900" u="none" strike="noStrike" dirty="0" smtClean="0">
                          <a:effectLst/>
                        </a:rPr>
                        <a:t>The service agency's policies and procedures do not provide for the documentation and reporting of any alleged, suspected or witnessed incidents of abuse of persons with developmental disabilities.</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u="none" strike="noStrike" dirty="0" smtClean="0">
                          <a:effectLst/>
                        </a:rPr>
                        <a:t>Final/approved written &amp; dated policies and procedures.</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b="0" i="0" u="none" strike="noStrike" dirty="0" smtClean="0">
                          <a:effectLst/>
                          <a:latin typeface="+mn-lt"/>
                        </a:rPr>
                        <a:t>Suggested response:  “Policy remains</a:t>
                      </a:r>
                      <a:r>
                        <a:rPr lang="en-CA" sz="900" b="0" i="0" u="none" strike="noStrike" baseline="0" dirty="0" smtClean="0">
                          <a:effectLst/>
                          <a:latin typeface="+mn-lt"/>
                        </a:rPr>
                        <a:t> in draft form.  Will be presented at the next Board meeting on (date) for approval.”</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u="none" strike="noStrike" dirty="0">
                          <a:effectLst/>
                        </a:rPr>
                        <a:t> </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b="0" i="0" u="none" strike="noStrike" dirty="0" smtClean="0">
                          <a:effectLst/>
                          <a:latin typeface="+mn-lt"/>
                        </a:rPr>
                        <a:t>Abuse</a:t>
                      </a:r>
                      <a:r>
                        <a:rPr lang="en-CA" sz="900" b="0" i="0" u="none" strike="noStrike" baseline="0" dirty="0" smtClean="0">
                          <a:effectLst/>
                          <a:latin typeface="+mn-lt"/>
                        </a:rPr>
                        <a:t> policy revised to include the documentation and reporting of any alleged, suspected or witnessed incidents of abuse of persons with developmental disabilities.  Copy of approved policy attached.</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1219200">
                <a:tc>
                  <a:txBody>
                    <a:bodyPr/>
                    <a:lstStyle/>
                    <a:p>
                      <a:pPr algn="l" fontAlgn="t"/>
                      <a:r>
                        <a:rPr lang="en-CA" sz="900" b="0" i="0" u="none" strike="noStrike" dirty="0" smtClean="0">
                          <a:effectLst/>
                          <a:latin typeface="+mn-lt"/>
                        </a:rPr>
                        <a:t>Regulation 299/10, 13(2)</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CA" sz="900" b="0" i="0" u="none" strike="noStrike" dirty="0" smtClean="0">
                          <a:effectLst/>
                          <a:latin typeface="+mn-lt"/>
                        </a:rPr>
                        <a:t>The service agency did not provide evidence of a criminal records check was obtained for new staff members.</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b="0" i="0" u="none" strike="noStrike" dirty="0" smtClean="0">
                          <a:effectLst/>
                          <a:latin typeface="+mn-lt"/>
                        </a:rPr>
                        <a:t>A letter and/or documentation confirming completion of corrective action.</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b="0" i="0" u="none" strike="noStrike" dirty="0" smtClean="0">
                          <a:effectLst/>
                          <a:latin typeface="+mn-lt"/>
                        </a:rPr>
                        <a:t>Suggested</a:t>
                      </a:r>
                      <a:r>
                        <a:rPr lang="en-CA" sz="900" b="0" i="0" u="none" strike="noStrike" baseline="0" dirty="0" smtClean="0">
                          <a:effectLst/>
                          <a:latin typeface="+mn-lt"/>
                        </a:rPr>
                        <a:t> response:  “Staff was able to locate a copy of their most recent police check with vulnerable screening.  CRC was completed 1 month post hiring.”</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b="0" i="0" u="none" strike="noStrike" dirty="0" smtClean="0">
                          <a:effectLst/>
                          <a:latin typeface="+mn-lt"/>
                        </a:rPr>
                        <a:t>Copy</a:t>
                      </a:r>
                      <a:r>
                        <a:rPr lang="en-CA" sz="900" b="0" i="0" u="none" strike="noStrike" baseline="0" dirty="0" smtClean="0">
                          <a:effectLst/>
                          <a:latin typeface="+mn-lt"/>
                        </a:rPr>
                        <a:t> of CRC has been placed in the staff file.</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TextBox 6"/>
          <p:cNvSpPr txBox="1"/>
          <p:nvPr/>
        </p:nvSpPr>
        <p:spPr>
          <a:xfrm>
            <a:off x="199972" y="1143000"/>
            <a:ext cx="8642931" cy="661720"/>
          </a:xfrm>
          <a:prstGeom prst="rect">
            <a:avLst/>
          </a:prstGeom>
          <a:noFill/>
        </p:spPr>
        <p:txBody>
          <a:bodyPr wrap="square" rtlCol="0">
            <a:spAutoFit/>
          </a:bodyPr>
          <a:lstStyle/>
          <a:p>
            <a:r>
              <a:rPr lang="en-CA" sz="1400" dirty="0" smtClean="0">
                <a:solidFill>
                  <a:prstClr val="black"/>
                </a:solidFill>
                <a:cs typeface="Arial" panose="020B0604020202020204" pitchFamily="34" charset="0"/>
              </a:rPr>
              <a:t>LOW to MODERATE non-compliances: The </a:t>
            </a:r>
            <a:r>
              <a:rPr lang="en-CA" sz="1400" dirty="0">
                <a:solidFill>
                  <a:prstClr val="black"/>
                </a:solidFill>
                <a:cs typeface="Arial" panose="020B0604020202020204" pitchFamily="34" charset="0"/>
              </a:rPr>
              <a:t>service agency shall submit a copy of the Compliance Action Template within </a:t>
            </a:r>
            <a:r>
              <a:rPr lang="en-CA" sz="1400" dirty="0" smtClean="0">
                <a:solidFill>
                  <a:prstClr val="black"/>
                </a:solidFill>
                <a:cs typeface="Arial" panose="020B0604020202020204" pitchFamily="34" charset="0"/>
              </a:rPr>
              <a:t>the additional time, up to </a:t>
            </a:r>
            <a:r>
              <a:rPr lang="en-CA" sz="1400" b="1" dirty="0" smtClean="0">
                <a:solidFill>
                  <a:prstClr val="black"/>
                </a:solidFill>
                <a:cs typeface="Arial" panose="020B0604020202020204" pitchFamily="34" charset="0"/>
              </a:rPr>
              <a:t>30 </a:t>
            </a:r>
            <a:r>
              <a:rPr lang="en-CA" sz="1400" b="1" dirty="0">
                <a:solidFill>
                  <a:prstClr val="black"/>
                </a:solidFill>
                <a:cs typeface="Arial" panose="020B0604020202020204" pitchFamily="34" charset="0"/>
              </a:rPr>
              <a:t>business </a:t>
            </a:r>
            <a:r>
              <a:rPr lang="en-CA" sz="1400" b="1" dirty="0" smtClean="0">
                <a:solidFill>
                  <a:prstClr val="black"/>
                </a:solidFill>
                <a:cs typeface="Arial" panose="020B0604020202020204" pitchFamily="34" charset="0"/>
              </a:rPr>
              <a:t>days, </a:t>
            </a:r>
            <a:r>
              <a:rPr lang="en-CA" sz="1400" dirty="0">
                <a:solidFill>
                  <a:prstClr val="black"/>
                </a:solidFill>
                <a:cs typeface="Arial" panose="020B0604020202020204" pitchFamily="34" charset="0"/>
              </a:rPr>
              <a:t>confirming completion of corrective </a:t>
            </a:r>
            <a:r>
              <a:rPr lang="en-CA" sz="1400" dirty="0" smtClean="0">
                <a:solidFill>
                  <a:prstClr val="black"/>
                </a:solidFill>
                <a:cs typeface="Arial" panose="020B0604020202020204" pitchFamily="34" charset="0"/>
              </a:rPr>
              <a:t>action.</a:t>
            </a:r>
            <a:endParaRPr lang="en-CA" sz="1400" dirty="0">
              <a:solidFill>
                <a:prstClr val="black"/>
              </a:solidFill>
              <a:cs typeface="Arial" panose="020B0604020202020204" pitchFamily="34" charset="0"/>
            </a:endParaRPr>
          </a:p>
          <a:p>
            <a:endParaRPr lang="en-CA" sz="900" dirty="0">
              <a:solidFill>
                <a:prstClr val="black"/>
              </a:solidFill>
              <a:latin typeface="+mj-lt"/>
            </a:endParaRPr>
          </a:p>
        </p:txBody>
      </p:sp>
      <p:sp>
        <p:nvSpPr>
          <p:cNvPr id="9" name="Title 11"/>
          <p:cNvSpPr txBox="1">
            <a:spLocks/>
          </p:cNvSpPr>
          <p:nvPr/>
        </p:nvSpPr>
        <p:spPr>
          <a:xfrm>
            <a:off x="838201" y="281356"/>
            <a:ext cx="7772399" cy="533401"/>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lvl="0">
              <a:defRPr/>
            </a:pPr>
            <a:r>
              <a:rPr lang="en-CA" sz="2200" b="0" dirty="0" smtClean="0">
                <a:solidFill>
                  <a:sysClr val="windowText" lastClr="000000">
                    <a:lumMod val="75000"/>
                    <a:lumOff val="25000"/>
                  </a:sysClr>
                </a:solidFill>
                <a:latin typeface="Calibri" panose="020F0502020204030204" pitchFamily="34" charset="0"/>
                <a:cs typeface="Calibri" panose="020F0502020204030204" pitchFamily="34" charset="0"/>
              </a:rPr>
              <a:t>Compliance Action Template</a:t>
            </a:r>
            <a: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t/>
            </a:r>
            <a:b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br>
            <a:r>
              <a:rPr lang="en-CA" b="0" dirty="0">
                <a:solidFill>
                  <a:sysClr val="windowText" lastClr="000000">
                    <a:lumMod val="75000"/>
                    <a:lumOff val="25000"/>
                  </a:sysClr>
                </a:solidFill>
                <a:latin typeface="Calibri" panose="020F0502020204030204" pitchFamily="34" charset="0"/>
                <a:cs typeface="Calibri" panose="020F0502020204030204" pitchFamily="34" charset="0"/>
              </a:rPr>
              <a:t>Reporting Process for </a:t>
            </a:r>
            <a:r>
              <a:rPr lang="en-CA" b="0" dirty="0" smtClean="0">
                <a:solidFill>
                  <a:srgbClr val="F79646">
                    <a:lumMod val="75000"/>
                  </a:srgbClr>
                </a:solidFill>
                <a:latin typeface="Calibri" panose="020F0502020204030204" pitchFamily="34" charset="0"/>
                <a:cs typeface="Calibri" panose="020F0502020204030204" pitchFamily="34" charset="0"/>
              </a:rPr>
              <a:t>LOW and MODERATE </a:t>
            </a:r>
            <a:r>
              <a:rPr lang="en-CA" b="0" dirty="0" smtClean="0">
                <a:latin typeface="Calibri" panose="020F0502020204030204" pitchFamily="34" charset="0"/>
                <a:cs typeface="Calibri" panose="020F0502020204030204" pitchFamily="34" charset="0"/>
              </a:rPr>
              <a:t>risk </a:t>
            </a:r>
            <a:r>
              <a:rPr lang="en-CA" b="0" dirty="0">
                <a:latin typeface="Calibri" panose="020F0502020204030204" pitchFamily="34" charset="0"/>
                <a:cs typeface="Calibri" panose="020F0502020204030204" pitchFamily="34" charset="0"/>
              </a:rPr>
              <a:t>rated </a:t>
            </a:r>
            <a:r>
              <a:rPr lang="en-CA" b="0" dirty="0" smtClean="0">
                <a:latin typeface="Calibri" panose="020F0502020204030204" pitchFamily="34" charset="0"/>
                <a:cs typeface="Calibri" panose="020F0502020204030204" pitchFamily="34" charset="0"/>
              </a:rPr>
              <a:t>non-compliance (next step) </a:t>
            </a:r>
            <a:endParaRPr lang="en-CA" sz="2200" b="0" dirty="0">
              <a:solidFill>
                <a:sysClr val="windowText" lastClr="000000">
                  <a:lumMod val="75000"/>
                  <a:lumOff val="25000"/>
                </a:sysClr>
              </a:solidFill>
              <a:cs typeface="Arial" panose="020B0604020202020204" pitchFamily="34" charset="0"/>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731" y="914400"/>
            <a:ext cx="7772400" cy="1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lowchart: Connector 1"/>
          <p:cNvSpPr/>
          <p:nvPr/>
        </p:nvSpPr>
        <p:spPr>
          <a:xfrm>
            <a:off x="7162800" y="3091314"/>
            <a:ext cx="1905000" cy="1905000"/>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90361636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ck_DSCompliance Monitoring_v0 06_Mar 18 2015_new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ck_DSCompliance Monitoring_v0 06_Mar 18 2015_new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HelveticaNeueLT Std Lt"/>
        <a:ea typeface=""/>
        <a:cs typeface=""/>
      </a:majorFont>
      <a:minorFont>
        <a:latin typeface="HelveticaNeueLT Std L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Number xmlns="fbf9c38b-0c4c-40b0-b82f-20a9e377de9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5A68B1332B2FA4C850549E0B7B74012" ma:contentTypeVersion="1" ma:contentTypeDescription="Create a new document." ma:contentTypeScope="" ma:versionID="63dcce7420d3c13c533dcd06958c016c">
  <xsd:schema xmlns:xsd="http://www.w3.org/2001/XMLSchema" xmlns:xs="http://www.w3.org/2001/XMLSchema" xmlns:p="http://schemas.microsoft.com/office/2006/metadata/properties" xmlns:ns2="fbf9c38b-0c4c-40b0-b82f-20a9e377de95" targetNamespace="http://schemas.microsoft.com/office/2006/metadata/properties" ma:root="true" ma:fieldsID="5f248e7d2d66308ef9671e176442220f" ns2:_="">
    <xsd:import namespace="fbf9c38b-0c4c-40b0-b82f-20a9e377de95"/>
    <xsd:element name="properties">
      <xsd:complexType>
        <xsd:sequence>
          <xsd:element name="documentManagement">
            <xsd:complexType>
              <xsd:all>
                <xsd:element ref="ns2:Numb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f9c38b-0c4c-40b0-b82f-20a9e377de95" elementFormDefault="qualified">
    <xsd:import namespace="http://schemas.microsoft.com/office/2006/documentManagement/types"/>
    <xsd:import namespace="http://schemas.microsoft.com/office/infopath/2007/PartnerControls"/>
    <xsd:element name="Number" ma:index="8" nillable="true" ma:displayName="Number" ma:indexed="true" ma:internalName="Number">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F4995A-07BC-4A09-80D8-62BC9FC8397C}">
  <ds:schemaRefs>
    <ds:schemaRef ds:uri="http://schemas.microsoft.com/sharepoint/v3/contenttype/forms"/>
  </ds:schemaRefs>
</ds:datastoreItem>
</file>

<file path=customXml/itemProps2.xml><?xml version="1.0" encoding="utf-8"?>
<ds:datastoreItem xmlns:ds="http://schemas.openxmlformats.org/officeDocument/2006/customXml" ds:itemID="{216898BC-74A4-4186-B8D4-B5E6ED48437B}">
  <ds:schemaRefs>
    <ds:schemaRef ds:uri="http://www.w3.org/XML/1998/namespace"/>
    <ds:schemaRef ds:uri="http://schemas.microsoft.com/office/2006/metadata/properties"/>
    <ds:schemaRef ds:uri="http://purl.org/dc/elements/1.1/"/>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fbf9c38b-0c4c-40b0-b82f-20a9e377de95"/>
    <ds:schemaRef ds:uri="http://purl.org/dc/dcmitype/"/>
  </ds:schemaRefs>
</ds:datastoreItem>
</file>

<file path=customXml/itemProps3.xml><?xml version="1.0" encoding="utf-8"?>
<ds:datastoreItem xmlns:ds="http://schemas.openxmlformats.org/officeDocument/2006/customXml" ds:itemID="{18046527-9C30-45E5-9AAD-B887A75507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f9c38b-0c4c-40b0-b82f-20a9e377de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Deck_DSCompliance Monitoring_v0 06_Mar 18 2015_new template</Template>
  <TotalTime>14733</TotalTime>
  <Words>2706</Words>
  <Application>Microsoft Office PowerPoint</Application>
  <PresentationFormat>On-screen Show (4:3)</PresentationFormat>
  <Paragraphs>196</Paragraphs>
  <Slides>10</Slides>
  <Notes>4</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Deck_DSCompliance Monitoring_v0 06_Mar 18 2015_new template</vt:lpstr>
      <vt:lpstr>1_Deck_DSCompliance Monitoring_v0 06_Mar 18 2015_new template</vt:lpstr>
      <vt:lpstr>Training Appendix for Adult Protective Services and Employment Supports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MGS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Approach for  Developmental Services  Compliance Monitoring</dc:title>
  <dc:creator>Burnett, Monique (CSS)</dc:creator>
  <cp:lastModifiedBy>Burnett, Monique (MCSS)</cp:lastModifiedBy>
  <cp:revision>778</cp:revision>
  <cp:lastPrinted>2015-07-14T20:03:04Z</cp:lastPrinted>
  <dcterms:created xsi:type="dcterms:W3CDTF">2015-03-19T13:47:42Z</dcterms:created>
  <dcterms:modified xsi:type="dcterms:W3CDTF">2018-06-01T18:34:17Z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0x01010085A68B1332B2FA4C850549E0B7B74012</vt:lpwstr>
  </property>
</Properties>
</file>